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 id="2147483663" r:id="rId5"/>
  </p:sldMasterIdLst>
  <p:notesMasterIdLst>
    <p:notesMasterId r:id="rId41"/>
  </p:notesMasterIdLst>
  <p:sldIdLst>
    <p:sldId id="256" r:id="rId6"/>
    <p:sldId id="312" r:id="rId7"/>
    <p:sldId id="365" r:id="rId8"/>
    <p:sldId id="348" r:id="rId9"/>
    <p:sldId id="293" r:id="rId10"/>
    <p:sldId id="387" r:id="rId11"/>
    <p:sldId id="388" r:id="rId12"/>
    <p:sldId id="367" r:id="rId13"/>
    <p:sldId id="377" r:id="rId14"/>
    <p:sldId id="389" r:id="rId15"/>
    <p:sldId id="379" r:id="rId16"/>
    <p:sldId id="397" r:id="rId17"/>
    <p:sldId id="392" r:id="rId18"/>
    <p:sldId id="390" r:id="rId19"/>
    <p:sldId id="382" r:id="rId20"/>
    <p:sldId id="408" r:id="rId21"/>
    <p:sldId id="378" r:id="rId22"/>
    <p:sldId id="381" r:id="rId23"/>
    <p:sldId id="393" r:id="rId24"/>
    <p:sldId id="383" r:id="rId25"/>
    <p:sldId id="394" r:id="rId26"/>
    <p:sldId id="395" r:id="rId27"/>
    <p:sldId id="396" r:id="rId28"/>
    <p:sldId id="385" r:id="rId29"/>
    <p:sldId id="398" r:id="rId30"/>
    <p:sldId id="400" r:id="rId31"/>
    <p:sldId id="401" r:id="rId32"/>
    <p:sldId id="402" r:id="rId33"/>
    <p:sldId id="399" r:id="rId34"/>
    <p:sldId id="406" r:id="rId35"/>
    <p:sldId id="407" r:id="rId36"/>
    <p:sldId id="405" r:id="rId37"/>
    <p:sldId id="404" r:id="rId38"/>
    <p:sldId id="340" r:id="rId39"/>
    <p:sldId id="37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8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1D03DD-0C2A-E548-94A2-1521EC1FC6A8}" v="1" dt="2024-02-13T19:23:16.2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4112"/>
    <p:restoredTop sz="97013"/>
  </p:normalViewPr>
  <p:slideViewPr>
    <p:cSldViewPr snapToGrid="0">
      <p:cViewPr varScale="1">
        <p:scale>
          <a:sx n="172" d="100"/>
          <a:sy n="172" d="100"/>
        </p:scale>
        <p:origin x="127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Monaghan" userId="016bc2f4-05f5-4af0-82a4-ae74342885f2" providerId="ADAL" clId="{E31D03DD-0C2A-E548-94A2-1521EC1FC6A8}"/>
    <pc:docChg chg="modSld">
      <pc:chgData name="Andrew Monaghan" userId="016bc2f4-05f5-4af0-82a4-ae74342885f2" providerId="ADAL" clId="{E31D03DD-0C2A-E548-94A2-1521EC1FC6A8}" dt="2024-02-13T19:25:59.444" v="43" actId="20577"/>
      <pc:docMkLst>
        <pc:docMk/>
      </pc:docMkLst>
      <pc:sldChg chg="modSp mod">
        <pc:chgData name="Andrew Monaghan" userId="016bc2f4-05f5-4af0-82a4-ae74342885f2" providerId="ADAL" clId="{E31D03DD-0C2A-E548-94A2-1521EC1FC6A8}" dt="2024-02-13T19:25:59.444" v="43" actId="20577"/>
        <pc:sldMkLst>
          <pc:docMk/>
          <pc:sldMk cId="2159477430" sldId="356"/>
        </pc:sldMkLst>
        <pc:spChg chg="mod">
          <ac:chgData name="Andrew Monaghan" userId="016bc2f4-05f5-4af0-82a4-ae74342885f2" providerId="ADAL" clId="{E31D03DD-0C2A-E548-94A2-1521EC1FC6A8}" dt="2024-02-13T19:25:59.444" v="43" actId="20577"/>
          <ac:spMkLst>
            <pc:docMk/>
            <pc:sldMk cId="2159477430" sldId="356"/>
            <ac:spMk id="8" creationId="{B6E19D2F-1E7F-CAF7-4675-9F08D77CC9A1}"/>
          </ac:spMkLst>
        </pc:spChg>
        <pc:grpChg chg="mod">
          <ac:chgData name="Andrew Monaghan" userId="016bc2f4-05f5-4af0-82a4-ae74342885f2" providerId="ADAL" clId="{E31D03DD-0C2A-E548-94A2-1521EC1FC6A8}" dt="2024-02-13T19:24:27.276" v="5" actId="14100"/>
          <ac:grpSpMkLst>
            <pc:docMk/>
            <pc:sldMk cId="2159477430" sldId="356"/>
            <ac:grpSpMk id="10" creationId="{67CC316C-C637-685B-5971-286426152E15}"/>
          </ac:grpSpMkLst>
        </pc:grpChg>
      </pc:sldChg>
    </pc:docChg>
  </pc:docChgLst>
</pc:chgInfo>
</file>

<file path=ppt/media/image1.png>
</file>

<file path=ppt/media/image10.jpg>
</file>

<file path=ppt/media/image11.jpg>
</file>

<file path=ppt/media/image12.png>
</file>

<file path=ppt/media/image13.png>
</file>

<file path=ppt/media/image14.png>
</file>

<file path=ppt/media/image2.png>
</file>

<file path=ppt/media/image3.jpg>
</file>

<file path=ppt/media/image4.jpg>
</file>

<file path=ppt/media/image5.jp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DA08D6-E137-3341-A5EE-84219A24203E}" type="datetimeFigureOut">
              <a:rPr lang="en-US" smtClean="0"/>
              <a:t>2/5/26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26901F-C6C3-9E47-9843-744856EDDD7A}" type="slidenum">
              <a:rPr lang="en-US" smtClean="0"/>
              <a:t>‹#›</a:t>
            </a:fld>
            <a:endParaRPr lang="en-US"/>
          </a:p>
        </p:txBody>
      </p:sp>
    </p:spTree>
    <p:extLst>
      <p:ext uri="{BB962C8B-B14F-4D97-AF65-F5344CB8AC3E}">
        <p14:creationId xmlns:p14="http://schemas.microsoft.com/office/powerpoint/2010/main" val="3845400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60E6FC-C58D-CA46-93FA-98E1AAB1BA51}" type="slidenum">
              <a:rPr lang="en-US" smtClean="0"/>
              <a:t>3</a:t>
            </a:fld>
            <a:endParaRPr lang="en-US"/>
          </a:p>
        </p:txBody>
      </p:sp>
    </p:spTree>
    <p:extLst>
      <p:ext uri="{BB962C8B-B14F-4D97-AF65-F5344CB8AC3E}">
        <p14:creationId xmlns:p14="http://schemas.microsoft.com/office/powerpoint/2010/main" val="2489830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EA738C-02EE-5634-CECA-F24CEE96B4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088638-161B-CB53-5C6D-4F4EFDF8CE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921619-8DEC-9C3D-2561-2A37174DCBE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A4490DD-6931-F39A-442A-4B66059AC192}"/>
              </a:ext>
            </a:extLst>
          </p:cNvPr>
          <p:cNvSpPr>
            <a:spLocks noGrp="1"/>
          </p:cNvSpPr>
          <p:nvPr>
            <p:ph type="sldNum" sz="quarter" idx="5"/>
          </p:nvPr>
        </p:nvSpPr>
        <p:spPr/>
        <p:txBody>
          <a:bodyPr/>
          <a:lstStyle/>
          <a:p>
            <a:fld id="{A926901F-C6C3-9E47-9843-744856EDDD7A}" type="slidenum">
              <a:rPr lang="en-US" smtClean="0"/>
              <a:t>6</a:t>
            </a:fld>
            <a:endParaRPr lang="en-US"/>
          </a:p>
        </p:txBody>
      </p:sp>
    </p:spTree>
    <p:extLst>
      <p:ext uri="{BB962C8B-B14F-4D97-AF65-F5344CB8AC3E}">
        <p14:creationId xmlns:p14="http://schemas.microsoft.com/office/powerpoint/2010/main" val="3697600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CD197F-E8D6-79B9-1D2F-932B363369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13200B-295D-03B8-5874-F8460E190C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7C5E00-7701-911C-B7D7-AC9C4067BAD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566D043-823A-0D2A-6E53-EF4E1CB7CB58}"/>
              </a:ext>
            </a:extLst>
          </p:cNvPr>
          <p:cNvSpPr>
            <a:spLocks noGrp="1"/>
          </p:cNvSpPr>
          <p:nvPr>
            <p:ph type="sldNum" sz="quarter" idx="5"/>
          </p:nvPr>
        </p:nvSpPr>
        <p:spPr/>
        <p:txBody>
          <a:bodyPr/>
          <a:lstStyle/>
          <a:p>
            <a:fld id="{A926901F-C6C3-9E47-9843-744856EDDD7A}" type="slidenum">
              <a:rPr lang="en-US" smtClean="0"/>
              <a:t>7</a:t>
            </a:fld>
            <a:endParaRPr lang="en-US"/>
          </a:p>
        </p:txBody>
      </p:sp>
    </p:spTree>
    <p:extLst>
      <p:ext uri="{BB962C8B-B14F-4D97-AF65-F5344CB8AC3E}">
        <p14:creationId xmlns:p14="http://schemas.microsoft.com/office/powerpoint/2010/main" val="442119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8</a:t>
            </a:fld>
            <a:endParaRPr lang="en-US"/>
          </a:p>
        </p:txBody>
      </p:sp>
    </p:spTree>
    <p:extLst>
      <p:ext uri="{BB962C8B-B14F-4D97-AF65-F5344CB8AC3E}">
        <p14:creationId xmlns:p14="http://schemas.microsoft.com/office/powerpoint/2010/main" val="1962860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12316551eda_0_8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12316551eda_0_87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11" name="Google Shape;911;g12316551eda_0_87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34</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22933-1853-3695-5698-EA2C873D55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339900-6690-4850-B14D-CFF0A6DDBA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03EF43-FA77-3703-DB72-C6218B0476B5}"/>
              </a:ext>
            </a:extLst>
          </p:cNvPr>
          <p:cNvSpPr>
            <a:spLocks noGrp="1"/>
          </p:cNvSpPr>
          <p:nvPr>
            <p:ph type="dt" sz="half" idx="10"/>
          </p:nvPr>
        </p:nvSpPr>
        <p:spPr>
          <a:xfrm>
            <a:off x="4724400" y="6356350"/>
            <a:ext cx="2743200" cy="365125"/>
          </a:xfrm>
          <a:prstGeom prst="rect">
            <a:avLst/>
          </a:prstGeom>
        </p:spPr>
        <p:txBody>
          <a:bodyPr/>
          <a:lstStyle/>
          <a:p>
            <a:pPr algn="ctr"/>
            <a:r>
              <a:rPr lang="en-US"/>
              <a:t>2/6/26</a:t>
            </a:r>
          </a:p>
        </p:txBody>
      </p:sp>
      <p:sp>
        <p:nvSpPr>
          <p:cNvPr id="6" name="Slide Number Placeholder 5">
            <a:extLst>
              <a:ext uri="{FF2B5EF4-FFF2-40B4-BE49-F238E27FC236}">
                <a16:creationId xmlns:a16="http://schemas.microsoft.com/office/drawing/2014/main" id="{7F62B1B4-AC37-41B2-EB63-E0D769F470EA}"/>
              </a:ext>
            </a:extLst>
          </p:cNvPr>
          <p:cNvSpPr>
            <a:spLocks noGrp="1"/>
          </p:cNvSpPr>
          <p:nvPr>
            <p:ph type="sldNum" sz="quarter" idx="12"/>
          </p:nvPr>
        </p:nvSpPr>
        <p:spPr/>
        <p:txBody>
          <a:bodyPr/>
          <a:lstStyle/>
          <a:p>
            <a:fld id="{ABDA560F-461C-6043-9BC4-489BA92F7161}" type="slidenum">
              <a:rPr lang="en-US" smtClean="0"/>
              <a:t>‹#›</a:t>
            </a:fld>
            <a:endParaRPr lang="en-US"/>
          </a:p>
        </p:txBody>
      </p:sp>
    </p:spTree>
    <p:extLst>
      <p:ext uri="{BB962C8B-B14F-4D97-AF65-F5344CB8AC3E}">
        <p14:creationId xmlns:p14="http://schemas.microsoft.com/office/powerpoint/2010/main" val="2219838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E1E3D-EE41-75C8-85E3-349FA0E18A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484D1E-4AF6-523B-A4FB-B3857979C5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0FEC994-0D6B-5E95-3482-24BF74644C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2A4F59-9862-468D-39BA-080C2B0D5570}"/>
              </a:ext>
            </a:extLst>
          </p:cNvPr>
          <p:cNvSpPr>
            <a:spLocks noGrp="1"/>
          </p:cNvSpPr>
          <p:nvPr>
            <p:ph type="dt" sz="half" idx="10"/>
          </p:nvPr>
        </p:nvSpPr>
        <p:spPr/>
        <p:txBody>
          <a:bodyPr/>
          <a:lstStyle/>
          <a:p>
            <a:r>
              <a:rPr lang="en-US"/>
              <a:t>2/6/26</a:t>
            </a:r>
          </a:p>
        </p:txBody>
      </p:sp>
      <p:sp>
        <p:nvSpPr>
          <p:cNvPr id="6" name="Footer Placeholder 5">
            <a:extLst>
              <a:ext uri="{FF2B5EF4-FFF2-40B4-BE49-F238E27FC236}">
                <a16:creationId xmlns:a16="http://schemas.microsoft.com/office/drawing/2014/main" id="{B7EEA81C-EB0D-CF08-0D08-956CF31EED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7D4CFE-8A7F-E5E5-5AF3-E5610CB81DDE}"/>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1264402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7136C-981C-CD6C-A369-EA5C543867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3E452D-0DAF-E58C-9A30-884242E5BB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0D6107-8453-6A21-1294-DB66861F3A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0B3316-8EF6-2DFC-3D73-23C3962C29EE}"/>
              </a:ext>
            </a:extLst>
          </p:cNvPr>
          <p:cNvSpPr>
            <a:spLocks noGrp="1"/>
          </p:cNvSpPr>
          <p:nvPr>
            <p:ph type="dt" sz="half" idx="10"/>
          </p:nvPr>
        </p:nvSpPr>
        <p:spPr/>
        <p:txBody>
          <a:bodyPr/>
          <a:lstStyle/>
          <a:p>
            <a:r>
              <a:rPr lang="en-US"/>
              <a:t>2/6/26</a:t>
            </a:r>
          </a:p>
        </p:txBody>
      </p:sp>
      <p:sp>
        <p:nvSpPr>
          <p:cNvPr id="6" name="Footer Placeholder 5">
            <a:extLst>
              <a:ext uri="{FF2B5EF4-FFF2-40B4-BE49-F238E27FC236}">
                <a16:creationId xmlns:a16="http://schemas.microsoft.com/office/drawing/2014/main" id="{C0C4EC9F-F128-4E3F-38B3-F4417D9F4C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0B00AC-7DBB-B0EA-9087-8E8CB862AEAB}"/>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36959343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7EC39-9017-7468-4A1A-E59C9D4FAF1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12A7E3-4DFA-5E8D-31D5-F646374D70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3967EA-72DB-C621-1047-09798F2A5EB6}"/>
              </a:ext>
            </a:extLst>
          </p:cNvPr>
          <p:cNvSpPr>
            <a:spLocks noGrp="1"/>
          </p:cNvSpPr>
          <p:nvPr>
            <p:ph type="dt" sz="half" idx="10"/>
          </p:nvPr>
        </p:nvSpPr>
        <p:spPr/>
        <p:txBody>
          <a:bodyPr/>
          <a:lstStyle/>
          <a:p>
            <a:r>
              <a:rPr lang="en-US"/>
              <a:t>2/6/26</a:t>
            </a:r>
          </a:p>
        </p:txBody>
      </p:sp>
      <p:sp>
        <p:nvSpPr>
          <p:cNvPr id="5" name="Footer Placeholder 4">
            <a:extLst>
              <a:ext uri="{FF2B5EF4-FFF2-40B4-BE49-F238E27FC236}">
                <a16:creationId xmlns:a16="http://schemas.microsoft.com/office/drawing/2014/main" id="{8D0865BC-EBAD-236E-2DE5-802AE62479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D34C25-FFAB-79D6-0334-889F498AFB32}"/>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2575216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29D95D-E0CE-9755-4BE1-CE70EC7DBD3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23F19F-544D-6750-87E0-C64F5697DDA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E351DF-5349-1051-047D-2B482FDE83AF}"/>
              </a:ext>
            </a:extLst>
          </p:cNvPr>
          <p:cNvSpPr>
            <a:spLocks noGrp="1"/>
          </p:cNvSpPr>
          <p:nvPr>
            <p:ph type="dt" sz="half" idx="10"/>
          </p:nvPr>
        </p:nvSpPr>
        <p:spPr/>
        <p:txBody>
          <a:bodyPr/>
          <a:lstStyle/>
          <a:p>
            <a:r>
              <a:rPr lang="en-US"/>
              <a:t>2/6/26</a:t>
            </a:r>
          </a:p>
        </p:txBody>
      </p:sp>
      <p:sp>
        <p:nvSpPr>
          <p:cNvPr id="5" name="Footer Placeholder 4">
            <a:extLst>
              <a:ext uri="{FF2B5EF4-FFF2-40B4-BE49-F238E27FC236}">
                <a16:creationId xmlns:a16="http://schemas.microsoft.com/office/drawing/2014/main" id="{19F97F57-B65C-3C46-0AEB-9126BF168F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408C82-2941-B02E-65F1-3910F567BA4E}"/>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2125303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E1D7D-D016-C86F-111E-51245E7BA7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70B542-AE2F-4E58-DD66-7DA9CB4445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D321B0-98E4-9776-8ABB-72C7B07ABE94}"/>
              </a:ext>
            </a:extLst>
          </p:cNvPr>
          <p:cNvSpPr>
            <a:spLocks noGrp="1"/>
          </p:cNvSpPr>
          <p:nvPr>
            <p:ph type="dt" sz="half" idx="10"/>
          </p:nvPr>
        </p:nvSpPr>
        <p:spPr>
          <a:xfrm>
            <a:off x="4724400" y="6370515"/>
            <a:ext cx="2743200" cy="365125"/>
          </a:xfrm>
          <a:prstGeom prst="rect">
            <a:avLst/>
          </a:prstGeom>
        </p:spPr>
        <p:txBody>
          <a:bodyPr/>
          <a:lstStyle/>
          <a:p>
            <a:pPr algn="ctr"/>
            <a:r>
              <a:rPr lang="en-US"/>
              <a:t>2/6/26</a:t>
            </a:r>
          </a:p>
        </p:txBody>
      </p:sp>
      <p:sp>
        <p:nvSpPr>
          <p:cNvPr id="6" name="Slide Number Placeholder 5">
            <a:extLst>
              <a:ext uri="{FF2B5EF4-FFF2-40B4-BE49-F238E27FC236}">
                <a16:creationId xmlns:a16="http://schemas.microsoft.com/office/drawing/2014/main" id="{F3E58BD9-1414-8B11-5258-F11F3BBA1358}"/>
              </a:ext>
            </a:extLst>
          </p:cNvPr>
          <p:cNvSpPr>
            <a:spLocks noGrp="1"/>
          </p:cNvSpPr>
          <p:nvPr>
            <p:ph type="sldNum" sz="quarter" idx="12"/>
          </p:nvPr>
        </p:nvSpPr>
        <p:spPr/>
        <p:txBody>
          <a:bodyPr/>
          <a:lstStyle/>
          <a:p>
            <a:fld id="{ABDA560F-461C-6043-9BC4-489BA92F7161}" type="slidenum">
              <a:rPr lang="en-US" smtClean="0"/>
              <a:t>‹#›</a:t>
            </a:fld>
            <a:endParaRPr lang="en-US"/>
          </a:p>
        </p:txBody>
      </p:sp>
    </p:spTree>
    <p:extLst>
      <p:ext uri="{BB962C8B-B14F-4D97-AF65-F5344CB8AC3E}">
        <p14:creationId xmlns:p14="http://schemas.microsoft.com/office/powerpoint/2010/main" val="166564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C4D6A-8FFE-9010-6B80-0D3AF73863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95C118D-ED74-9896-00B7-30E4B4A25C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A323C3-E703-C5F2-391E-8CAC9B48D118}"/>
              </a:ext>
            </a:extLst>
          </p:cNvPr>
          <p:cNvSpPr>
            <a:spLocks noGrp="1"/>
          </p:cNvSpPr>
          <p:nvPr>
            <p:ph type="dt" sz="half" idx="10"/>
          </p:nvPr>
        </p:nvSpPr>
        <p:spPr/>
        <p:txBody>
          <a:bodyPr/>
          <a:lstStyle/>
          <a:p>
            <a:r>
              <a:rPr lang="en-US"/>
              <a:t>2/6/26</a:t>
            </a:r>
          </a:p>
        </p:txBody>
      </p:sp>
      <p:sp>
        <p:nvSpPr>
          <p:cNvPr id="5" name="Footer Placeholder 4">
            <a:extLst>
              <a:ext uri="{FF2B5EF4-FFF2-40B4-BE49-F238E27FC236}">
                <a16:creationId xmlns:a16="http://schemas.microsoft.com/office/drawing/2014/main" id="{BCBD22A4-3FA3-0497-439D-8B89F5189D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C749B8-4480-A15F-DBDA-F96FBF7E4328}"/>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437094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EC907-23BF-774E-B09C-A6EDA3491A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7E7B3C-0071-EA5F-E094-0A5F8BA3E92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3E5657-1F64-B5C8-4E74-1198B0720109}"/>
              </a:ext>
            </a:extLst>
          </p:cNvPr>
          <p:cNvSpPr>
            <a:spLocks noGrp="1"/>
          </p:cNvSpPr>
          <p:nvPr>
            <p:ph type="dt" sz="half" idx="10"/>
          </p:nvPr>
        </p:nvSpPr>
        <p:spPr/>
        <p:txBody>
          <a:bodyPr/>
          <a:lstStyle/>
          <a:p>
            <a:r>
              <a:rPr lang="en-US"/>
              <a:t>2/6/26</a:t>
            </a:r>
          </a:p>
        </p:txBody>
      </p:sp>
      <p:sp>
        <p:nvSpPr>
          <p:cNvPr id="5" name="Footer Placeholder 4">
            <a:extLst>
              <a:ext uri="{FF2B5EF4-FFF2-40B4-BE49-F238E27FC236}">
                <a16:creationId xmlns:a16="http://schemas.microsoft.com/office/drawing/2014/main" id="{790EB8B4-21E7-E875-972F-EEC0FFBCC1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BFBC84-32CB-DB27-3B87-426A4455258F}"/>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2578946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F731D-55DE-9F2E-D8F1-9F7901B44F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A754E67-3FF6-9CA9-19B0-BAE3775976E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7D3602-A4B9-EEDC-D418-DBA902A0E40E}"/>
              </a:ext>
            </a:extLst>
          </p:cNvPr>
          <p:cNvSpPr>
            <a:spLocks noGrp="1"/>
          </p:cNvSpPr>
          <p:nvPr>
            <p:ph type="dt" sz="half" idx="10"/>
          </p:nvPr>
        </p:nvSpPr>
        <p:spPr/>
        <p:txBody>
          <a:bodyPr/>
          <a:lstStyle/>
          <a:p>
            <a:r>
              <a:rPr lang="en-US"/>
              <a:t>2/6/26</a:t>
            </a:r>
          </a:p>
        </p:txBody>
      </p:sp>
      <p:sp>
        <p:nvSpPr>
          <p:cNvPr id="5" name="Footer Placeholder 4">
            <a:extLst>
              <a:ext uri="{FF2B5EF4-FFF2-40B4-BE49-F238E27FC236}">
                <a16:creationId xmlns:a16="http://schemas.microsoft.com/office/drawing/2014/main" id="{7C1191DD-F832-3E44-06D4-705F978C4D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6153C8-631D-52DA-1D1F-9AB3BAA54EAF}"/>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2288538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5EC00-030F-EEF0-BBD3-B4BCD0C1A4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CA5933-6FAA-BE25-BE4F-77CDE9DD78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7E8AEAA-01EF-E67B-AB25-033F1D6B00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E167D8-463A-88CB-1C03-DA41BAB239D7}"/>
              </a:ext>
            </a:extLst>
          </p:cNvPr>
          <p:cNvSpPr>
            <a:spLocks noGrp="1"/>
          </p:cNvSpPr>
          <p:nvPr>
            <p:ph type="dt" sz="half" idx="10"/>
          </p:nvPr>
        </p:nvSpPr>
        <p:spPr/>
        <p:txBody>
          <a:bodyPr/>
          <a:lstStyle/>
          <a:p>
            <a:r>
              <a:rPr lang="en-US"/>
              <a:t>2/6/26</a:t>
            </a:r>
          </a:p>
        </p:txBody>
      </p:sp>
      <p:sp>
        <p:nvSpPr>
          <p:cNvPr id="6" name="Footer Placeholder 5">
            <a:extLst>
              <a:ext uri="{FF2B5EF4-FFF2-40B4-BE49-F238E27FC236}">
                <a16:creationId xmlns:a16="http://schemas.microsoft.com/office/drawing/2014/main" id="{BF0BB2B6-6FDF-F153-8EDF-ECDD1CF2B2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92DB40-37E2-212A-E54E-A16DA2A2A757}"/>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2217623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55F1C-FE2C-552B-60FB-C0750038DB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725BCAD-478D-69A3-442E-A1D5E8DE93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3CA36F-BDC3-0F57-4154-BE339EFB92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6FCE88-BF92-7F4A-897F-C8FEC659BC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8BB82C-E030-FA61-FAFD-B54C56B38D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7F690D-3586-F612-11C6-A80D659FA168}"/>
              </a:ext>
            </a:extLst>
          </p:cNvPr>
          <p:cNvSpPr>
            <a:spLocks noGrp="1"/>
          </p:cNvSpPr>
          <p:nvPr>
            <p:ph type="dt" sz="half" idx="10"/>
          </p:nvPr>
        </p:nvSpPr>
        <p:spPr/>
        <p:txBody>
          <a:bodyPr/>
          <a:lstStyle/>
          <a:p>
            <a:r>
              <a:rPr lang="en-US"/>
              <a:t>2/6/26</a:t>
            </a:r>
          </a:p>
        </p:txBody>
      </p:sp>
      <p:sp>
        <p:nvSpPr>
          <p:cNvPr id="8" name="Footer Placeholder 7">
            <a:extLst>
              <a:ext uri="{FF2B5EF4-FFF2-40B4-BE49-F238E27FC236}">
                <a16:creationId xmlns:a16="http://schemas.microsoft.com/office/drawing/2014/main" id="{48C4C747-A73E-1780-F029-9DFBB169BA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BDA9CA-83C2-D1C7-21B7-6FA25166EB93}"/>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2384229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89B16-62D2-B1D7-9274-7136D7DFFBF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13A322-70BB-30CF-1857-7E86A1E1E3FF}"/>
              </a:ext>
            </a:extLst>
          </p:cNvPr>
          <p:cNvSpPr>
            <a:spLocks noGrp="1"/>
          </p:cNvSpPr>
          <p:nvPr>
            <p:ph type="dt" sz="half" idx="10"/>
          </p:nvPr>
        </p:nvSpPr>
        <p:spPr/>
        <p:txBody>
          <a:bodyPr/>
          <a:lstStyle/>
          <a:p>
            <a:r>
              <a:rPr lang="en-US"/>
              <a:t>2/6/26</a:t>
            </a:r>
          </a:p>
        </p:txBody>
      </p:sp>
      <p:sp>
        <p:nvSpPr>
          <p:cNvPr id="4" name="Footer Placeholder 3">
            <a:extLst>
              <a:ext uri="{FF2B5EF4-FFF2-40B4-BE49-F238E27FC236}">
                <a16:creationId xmlns:a16="http://schemas.microsoft.com/office/drawing/2014/main" id="{14304FC9-3B87-F0F0-F1D4-5C3F9D34F39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844135-0C6B-FEBA-C238-C6ED680EECF3}"/>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3737042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030674-323E-719E-847D-E7CDD6D6001A}"/>
              </a:ext>
            </a:extLst>
          </p:cNvPr>
          <p:cNvSpPr>
            <a:spLocks noGrp="1"/>
          </p:cNvSpPr>
          <p:nvPr>
            <p:ph type="dt" sz="half" idx="10"/>
          </p:nvPr>
        </p:nvSpPr>
        <p:spPr/>
        <p:txBody>
          <a:bodyPr/>
          <a:lstStyle/>
          <a:p>
            <a:r>
              <a:rPr lang="en-US"/>
              <a:t>2/6/26</a:t>
            </a:r>
          </a:p>
        </p:txBody>
      </p:sp>
      <p:sp>
        <p:nvSpPr>
          <p:cNvPr id="3" name="Footer Placeholder 2">
            <a:extLst>
              <a:ext uri="{FF2B5EF4-FFF2-40B4-BE49-F238E27FC236}">
                <a16:creationId xmlns:a16="http://schemas.microsoft.com/office/drawing/2014/main" id="{4F60ED06-D6B5-E3F1-EF87-A5B3BEBDEC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EC7977-127F-31BF-1FC4-A505D26DC9B1}"/>
              </a:ext>
            </a:extLst>
          </p:cNvPr>
          <p:cNvSpPr>
            <a:spLocks noGrp="1"/>
          </p:cNvSpPr>
          <p:nvPr>
            <p:ph type="sldNum" sz="quarter" idx="12"/>
          </p:nvPr>
        </p:nvSpPr>
        <p:spPr/>
        <p:txBody>
          <a:bodyPr/>
          <a:lstStyle/>
          <a:p>
            <a:fld id="{86028320-9777-5F4E-A26C-96EE0A94E36D}" type="slidenum">
              <a:rPr lang="en-US" smtClean="0"/>
              <a:t>‹#›</a:t>
            </a:fld>
            <a:endParaRPr lang="en-US"/>
          </a:p>
        </p:txBody>
      </p:sp>
    </p:spTree>
    <p:extLst>
      <p:ext uri="{BB962C8B-B14F-4D97-AF65-F5344CB8AC3E}">
        <p14:creationId xmlns:p14="http://schemas.microsoft.com/office/powerpoint/2010/main" val="381203005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FF543F-785B-81AD-859C-25E1E14F9B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A11285-AC5A-F005-FEA3-CACE5986B4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19AEED0-1DC9-A7B8-1AA0-116CA0EB67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DA560F-461C-6043-9BC4-489BA92F7161}" type="slidenum">
              <a:rPr lang="en-US" smtClean="0"/>
              <a:t>‹#›</a:t>
            </a:fld>
            <a:endParaRPr lang="en-US"/>
          </a:p>
        </p:txBody>
      </p:sp>
      <p:pic>
        <p:nvPicPr>
          <p:cNvPr id="8" name="Picture 7" descr="Shape&#10;&#10;Description automatically generated with medium confidence">
            <a:extLst>
              <a:ext uri="{FF2B5EF4-FFF2-40B4-BE49-F238E27FC236}">
                <a16:creationId xmlns:a16="http://schemas.microsoft.com/office/drawing/2014/main" id="{16A367C9-3AA6-1192-2565-6CDE4E3F4F0A}"/>
              </a:ext>
            </a:extLst>
          </p:cNvPr>
          <p:cNvPicPr>
            <a:picLocks noChangeAspect="1"/>
          </p:cNvPicPr>
          <p:nvPr userDrawn="1"/>
        </p:nvPicPr>
        <p:blipFill>
          <a:blip r:embed="rId4"/>
          <a:stretch>
            <a:fillRect/>
          </a:stretch>
        </p:blipFill>
        <p:spPr>
          <a:xfrm>
            <a:off x="0" y="6246811"/>
            <a:ext cx="4724400" cy="584200"/>
          </a:xfrm>
          <a:prstGeom prst="rect">
            <a:avLst/>
          </a:prstGeom>
        </p:spPr>
      </p:pic>
      <p:sp>
        <p:nvSpPr>
          <p:cNvPr id="9" name="Date Placeholder 8">
            <a:extLst>
              <a:ext uri="{FF2B5EF4-FFF2-40B4-BE49-F238E27FC236}">
                <a16:creationId xmlns:a16="http://schemas.microsoft.com/office/drawing/2014/main" id="{6CA2128F-B59B-98EB-B50C-F663F9DCCD82}"/>
              </a:ext>
            </a:extLst>
          </p:cNvPr>
          <p:cNvSpPr>
            <a:spLocks noGrp="1"/>
          </p:cNvSpPr>
          <p:nvPr>
            <p:ph type="dt" sz="half" idx="2"/>
          </p:nvPr>
        </p:nvSpPr>
        <p:spPr>
          <a:xfrm>
            <a:off x="4724400" y="635634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lgn="ctr"/>
            <a:r>
              <a:rPr lang="en-US"/>
              <a:t>2/6/26</a:t>
            </a:r>
          </a:p>
        </p:txBody>
      </p:sp>
    </p:spTree>
    <p:extLst>
      <p:ext uri="{BB962C8B-B14F-4D97-AF65-F5344CB8AC3E}">
        <p14:creationId xmlns:p14="http://schemas.microsoft.com/office/powerpoint/2010/main" val="2504841742"/>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44CD1A-3BC0-35A7-1271-C9A2721E57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7837290-ABC5-D2DE-246C-6112AA0CEB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E399A2-2D16-B325-562F-69CC7B6FD2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t>2/6/26</a:t>
            </a:r>
          </a:p>
        </p:txBody>
      </p:sp>
      <p:sp>
        <p:nvSpPr>
          <p:cNvPr id="5" name="Footer Placeholder 4">
            <a:extLst>
              <a:ext uri="{FF2B5EF4-FFF2-40B4-BE49-F238E27FC236}">
                <a16:creationId xmlns:a16="http://schemas.microsoft.com/office/drawing/2014/main" id="{A535BD3D-D725-30B5-953E-59F82ABB82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895D0B8-BC2A-A712-AFCB-8584FB641F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6028320-9777-5F4E-A26C-96EE0A94E36D}" type="slidenum">
              <a:rPr lang="en-US" smtClean="0"/>
              <a:t>‹#›</a:t>
            </a:fld>
            <a:endParaRPr lang="en-US"/>
          </a:p>
        </p:txBody>
      </p:sp>
    </p:spTree>
    <p:extLst>
      <p:ext uri="{BB962C8B-B14F-4D97-AF65-F5344CB8AC3E}">
        <p14:creationId xmlns:p14="http://schemas.microsoft.com/office/powerpoint/2010/main" val="1350283699"/>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ollama.com/search"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colorado.edu/information-technology/artificial-intelligence-cu-boulder" TargetMode="External"/><Relationship Id="rId2" Type="http://schemas.openxmlformats.org/officeDocument/2006/relationships/hyperlink" Target="https://curc.readthedocs.io/en/latest/additional-resources/policies.html" TargetMode="External"/><Relationship Id="rId1" Type="http://schemas.openxmlformats.org/officeDocument/2006/relationships/slideLayout" Target="../slideLayouts/slideLayout2.xml"/><Relationship Id="rId4" Type="http://schemas.openxmlformats.org/officeDocument/2006/relationships/hyperlink" Target="https://www.colorado.edu/information-technology/ai-cu-boulder/resources-guidance#accordion-1981143711-1"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rc.colorado.edu/"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tinyurl.com/curc-survey18" TargetMode="External"/><Relationship Id="rId5" Type="http://schemas.openxmlformats.org/officeDocument/2006/relationships/hyperlink" Target="https://colorado.service-now.com/req_portal?id=ucb_sc_rc_form" TargetMode="External"/><Relationship Id="rId4" Type="http://schemas.openxmlformats.org/officeDocument/2006/relationships/hyperlink" Target="https://curc.readthedocs.i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curc.readthedocs.io/en/latest/ai-ml/llms.html#ollama"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huggingface.co/"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huggingface.co/google/gemma-3-12b-it"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curc.readthedocs.io/en/latest/ai-ml/llms.html#transformers-by-hugging-face"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curc.readthedocs.io/en/latest/ai-ml/llms.html#downloading-transformers-compatible-model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jp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11" Type="http://schemas.openxmlformats.org/officeDocument/2006/relationships/image" Target="../media/image11.jpg"/><Relationship Id="rId5" Type="http://schemas.openxmlformats.org/officeDocument/2006/relationships/image" Target="../media/image5.jpg"/><Relationship Id="rId10" Type="http://schemas.openxmlformats.org/officeDocument/2006/relationships/image" Target="../media/image10.jpg"/><Relationship Id="rId4" Type="http://schemas.openxmlformats.org/officeDocument/2006/relationships/image" Target="../media/image4.jpg"/><Relationship Id="rId9" Type="http://schemas.openxmlformats.org/officeDocument/2006/relationships/image" Target="../media/image9.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tinyurl.com/curc-survey18"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39372"/>
          <a:stretch/>
        </p:blipFill>
        <p:spPr>
          <a:xfrm>
            <a:off x="0" y="0"/>
            <a:ext cx="12227404" cy="4052567"/>
          </a:xfrm>
          <a:prstGeom prst="rect">
            <a:avLst/>
          </a:prstGeom>
        </p:spPr>
      </p:pic>
      <p:sp>
        <p:nvSpPr>
          <p:cNvPr id="2" name="Title 1"/>
          <p:cNvSpPr>
            <a:spLocks noGrp="1"/>
          </p:cNvSpPr>
          <p:nvPr>
            <p:ph type="ctrTitle"/>
          </p:nvPr>
        </p:nvSpPr>
        <p:spPr>
          <a:xfrm>
            <a:off x="455752" y="4506377"/>
            <a:ext cx="10539171" cy="1024268"/>
          </a:xfrm>
          <a:effectLst/>
        </p:spPr>
        <p:txBody>
          <a:bodyPr>
            <a:noAutofit/>
          </a:bodyPr>
          <a:lstStyle/>
          <a:p>
            <a:pPr algn="l"/>
            <a:r>
              <a:rPr lang="en-US" sz="4800" dirty="0">
                <a:ln w="0"/>
                <a:effectLst>
                  <a:outerShdw blurRad="38100" dist="19050" dir="2700000" algn="tl" rotWithShape="0">
                    <a:schemeClr val="dk1">
                      <a:alpha val="40000"/>
                    </a:schemeClr>
                  </a:outerShdw>
                </a:effectLst>
                <a:ea typeface="+mj-lt"/>
                <a:cs typeface="+mj-lt"/>
              </a:rPr>
              <a:t>Setting up LLMs on CURC Resources</a:t>
            </a:r>
            <a:endParaRPr lang="en-US" sz="48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953206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91B6DE-4E06-51BF-4CA6-C2FF5F3E20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098913-3C32-D4D4-62C2-7E22B658B231}"/>
              </a:ext>
            </a:extLst>
          </p:cNvPr>
          <p:cNvSpPr>
            <a:spLocks noGrp="1"/>
          </p:cNvSpPr>
          <p:nvPr>
            <p:ph type="title"/>
          </p:nvPr>
        </p:nvSpPr>
        <p:spPr>
          <a:xfrm>
            <a:off x="838200" y="0"/>
            <a:ext cx="10515600" cy="1325563"/>
          </a:xfrm>
        </p:spPr>
        <p:txBody>
          <a:bodyPr/>
          <a:lstStyle/>
          <a:p>
            <a:r>
              <a:rPr lang="en-US" dirty="0"/>
              <a:t>Common LLM Frameworks</a:t>
            </a:r>
          </a:p>
        </p:txBody>
      </p:sp>
      <p:sp>
        <p:nvSpPr>
          <p:cNvPr id="3" name="Content Placeholder 2">
            <a:extLst>
              <a:ext uri="{FF2B5EF4-FFF2-40B4-BE49-F238E27FC236}">
                <a16:creationId xmlns:a16="http://schemas.microsoft.com/office/drawing/2014/main" id="{45D63690-E187-A5DB-D834-5CE242126A61}"/>
              </a:ext>
            </a:extLst>
          </p:cNvPr>
          <p:cNvSpPr>
            <a:spLocks noGrp="1"/>
          </p:cNvSpPr>
          <p:nvPr>
            <p:ph idx="1"/>
          </p:nvPr>
        </p:nvSpPr>
        <p:spPr>
          <a:xfrm>
            <a:off x="838200" y="2081059"/>
            <a:ext cx="9161206" cy="3302104"/>
          </a:xfrm>
        </p:spPr>
        <p:txBody>
          <a:bodyPr>
            <a:normAutofit/>
          </a:bodyPr>
          <a:lstStyle/>
          <a:p>
            <a:pPr marL="0" indent="0">
              <a:buNone/>
            </a:pPr>
            <a:r>
              <a:rPr lang="en-US" sz="2400" dirty="0"/>
              <a:t>There are many LLM frameworks out there, some with their own unique functionality. However, in this talk we will focus on two extremely popular LLM frameworks that enable you to run models locally: </a:t>
            </a:r>
          </a:p>
          <a:p>
            <a:r>
              <a:rPr lang="en-US" sz="2400" dirty="0" err="1"/>
              <a:t>Ollama</a:t>
            </a:r>
            <a:endParaRPr lang="en-US" sz="2400" dirty="0"/>
          </a:p>
          <a:p>
            <a:r>
              <a:rPr lang="en-US" sz="2400" dirty="0"/>
              <a:t>Transformers by Hugging Face</a:t>
            </a:r>
          </a:p>
        </p:txBody>
      </p:sp>
      <p:sp>
        <p:nvSpPr>
          <p:cNvPr id="4" name="Date Placeholder 3">
            <a:extLst>
              <a:ext uri="{FF2B5EF4-FFF2-40B4-BE49-F238E27FC236}">
                <a16:creationId xmlns:a16="http://schemas.microsoft.com/office/drawing/2014/main" id="{F1E3F04A-348D-10EA-BFD6-4334CE46BB3D}"/>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3241FE4A-6BBC-F8D8-71EB-51673F9E6517}"/>
              </a:ext>
            </a:extLst>
          </p:cNvPr>
          <p:cNvSpPr>
            <a:spLocks noGrp="1"/>
          </p:cNvSpPr>
          <p:nvPr>
            <p:ph type="sldNum" sz="quarter" idx="12"/>
          </p:nvPr>
        </p:nvSpPr>
        <p:spPr/>
        <p:txBody>
          <a:bodyPr/>
          <a:lstStyle/>
          <a:p>
            <a:fld id="{ABDA560F-461C-6043-9BC4-489BA92F7161}" type="slidenum">
              <a:rPr lang="en-US" smtClean="0"/>
              <a:t>10</a:t>
            </a:fld>
            <a:endParaRPr lang="en-US"/>
          </a:p>
        </p:txBody>
      </p:sp>
    </p:spTree>
    <p:extLst>
      <p:ext uri="{BB962C8B-B14F-4D97-AF65-F5344CB8AC3E}">
        <p14:creationId xmlns:p14="http://schemas.microsoft.com/office/powerpoint/2010/main" val="3246094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BA3E26-BF4A-3849-C3E6-9EC51DD9DE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684B24-5189-F209-6124-3234157E90ED}"/>
              </a:ext>
            </a:extLst>
          </p:cNvPr>
          <p:cNvSpPr>
            <a:spLocks noGrp="1"/>
          </p:cNvSpPr>
          <p:nvPr>
            <p:ph type="title"/>
          </p:nvPr>
        </p:nvSpPr>
        <p:spPr>
          <a:xfrm>
            <a:off x="838200" y="0"/>
            <a:ext cx="10515600" cy="1325563"/>
          </a:xfrm>
        </p:spPr>
        <p:txBody>
          <a:bodyPr/>
          <a:lstStyle/>
          <a:p>
            <a:r>
              <a:rPr lang="en-US" dirty="0" err="1"/>
              <a:t>Ollama</a:t>
            </a:r>
            <a:r>
              <a:rPr lang="en-US" dirty="0"/>
              <a:t> </a:t>
            </a:r>
          </a:p>
        </p:txBody>
      </p:sp>
      <p:sp>
        <p:nvSpPr>
          <p:cNvPr id="3" name="Content Placeholder 2">
            <a:extLst>
              <a:ext uri="{FF2B5EF4-FFF2-40B4-BE49-F238E27FC236}">
                <a16:creationId xmlns:a16="http://schemas.microsoft.com/office/drawing/2014/main" id="{60DFEF72-B69F-F412-546B-1DC8B709BA5E}"/>
              </a:ext>
            </a:extLst>
          </p:cNvPr>
          <p:cNvSpPr>
            <a:spLocks noGrp="1"/>
          </p:cNvSpPr>
          <p:nvPr>
            <p:ph idx="1"/>
          </p:nvPr>
        </p:nvSpPr>
        <p:spPr>
          <a:xfrm>
            <a:off x="750735" y="1509463"/>
            <a:ext cx="10515600" cy="3839073"/>
          </a:xfrm>
        </p:spPr>
        <p:txBody>
          <a:bodyPr>
            <a:normAutofit/>
          </a:bodyPr>
          <a:lstStyle/>
          <a:p>
            <a:pPr marL="0" indent="0">
              <a:buNone/>
            </a:pPr>
            <a:r>
              <a:rPr lang="en-US" sz="2400" dirty="0" err="1"/>
              <a:t>Ollama</a:t>
            </a:r>
            <a:r>
              <a:rPr lang="en-US" sz="2400" dirty="0"/>
              <a:t> is an LLM framework maintained by Meta</a:t>
            </a:r>
          </a:p>
          <a:p>
            <a:r>
              <a:rPr lang="en-US" sz="2400" dirty="0"/>
              <a:t>It is open-source and extremely beginner friendly</a:t>
            </a:r>
          </a:p>
          <a:p>
            <a:r>
              <a:rPr lang="en-US" sz="2400" dirty="0"/>
              <a:t>Enables users to run LLMs locally and retrieve models</a:t>
            </a:r>
          </a:p>
          <a:p>
            <a:r>
              <a:rPr lang="en-US" sz="2400" dirty="0"/>
              <a:t>Easily installable models are curated by </a:t>
            </a:r>
            <a:r>
              <a:rPr lang="en-US" sz="2400" dirty="0" err="1"/>
              <a:t>Ollama</a:t>
            </a:r>
            <a:endParaRPr lang="en-US" sz="2400" dirty="0"/>
          </a:p>
          <a:p>
            <a:pPr lvl="1"/>
            <a:r>
              <a:rPr lang="en-US" sz="2000" dirty="0"/>
              <a:t>Available models can be seen at </a:t>
            </a:r>
            <a:r>
              <a:rPr lang="en-US" sz="2000" dirty="0">
                <a:hlinkClick r:id="rId2"/>
              </a:rPr>
              <a:t>https://ollama.com/search</a:t>
            </a:r>
            <a:r>
              <a:rPr lang="en-US" sz="2000" dirty="0"/>
              <a:t> </a:t>
            </a:r>
          </a:p>
          <a:p>
            <a:pPr lvl="1"/>
            <a:r>
              <a:rPr lang="en-US" sz="2000" dirty="0"/>
              <a:t>You can use other models, but you need to convert them to a compatible format</a:t>
            </a:r>
          </a:p>
          <a:p>
            <a:r>
              <a:rPr lang="en-US" sz="2400" dirty="0"/>
              <a:t>With </a:t>
            </a:r>
            <a:r>
              <a:rPr lang="en-US" sz="2400" dirty="0" err="1"/>
              <a:t>Ollama</a:t>
            </a:r>
            <a:r>
              <a:rPr lang="en-US" sz="2400" dirty="0"/>
              <a:t>, you establish a server and then use this server to install, manage, and run LLMs  </a:t>
            </a:r>
          </a:p>
        </p:txBody>
      </p:sp>
      <p:sp>
        <p:nvSpPr>
          <p:cNvPr id="4" name="Date Placeholder 3">
            <a:extLst>
              <a:ext uri="{FF2B5EF4-FFF2-40B4-BE49-F238E27FC236}">
                <a16:creationId xmlns:a16="http://schemas.microsoft.com/office/drawing/2014/main" id="{81D4250D-6D05-C0F8-C0AE-EE3454743C1E}"/>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FC85EBFB-B6A0-64DF-984E-7E406D27675C}"/>
              </a:ext>
            </a:extLst>
          </p:cNvPr>
          <p:cNvSpPr>
            <a:spLocks noGrp="1"/>
          </p:cNvSpPr>
          <p:nvPr>
            <p:ph type="sldNum" sz="quarter" idx="12"/>
          </p:nvPr>
        </p:nvSpPr>
        <p:spPr/>
        <p:txBody>
          <a:bodyPr/>
          <a:lstStyle/>
          <a:p>
            <a:fld id="{ABDA560F-461C-6043-9BC4-489BA92F7161}" type="slidenum">
              <a:rPr lang="en-US" smtClean="0"/>
              <a:t>11</a:t>
            </a:fld>
            <a:endParaRPr lang="en-US"/>
          </a:p>
        </p:txBody>
      </p:sp>
    </p:spTree>
    <p:extLst>
      <p:ext uri="{BB962C8B-B14F-4D97-AF65-F5344CB8AC3E}">
        <p14:creationId xmlns:p14="http://schemas.microsoft.com/office/powerpoint/2010/main" val="3766329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3ECBDF-E371-CD2F-AF54-6CE896C5E7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627555-1245-0262-7229-9767A85678C7}"/>
              </a:ext>
            </a:extLst>
          </p:cNvPr>
          <p:cNvSpPr>
            <a:spLocks noGrp="1"/>
          </p:cNvSpPr>
          <p:nvPr>
            <p:ph type="title"/>
          </p:nvPr>
        </p:nvSpPr>
        <p:spPr>
          <a:xfrm>
            <a:off x="838200" y="0"/>
            <a:ext cx="10515600" cy="1325563"/>
          </a:xfrm>
        </p:spPr>
        <p:txBody>
          <a:bodyPr/>
          <a:lstStyle/>
          <a:p>
            <a:r>
              <a:rPr lang="en-US" dirty="0"/>
              <a:t>Transformers by Hugging Face  </a:t>
            </a:r>
          </a:p>
        </p:txBody>
      </p:sp>
      <p:sp>
        <p:nvSpPr>
          <p:cNvPr id="3" name="Content Placeholder 2">
            <a:extLst>
              <a:ext uri="{FF2B5EF4-FFF2-40B4-BE49-F238E27FC236}">
                <a16:creationId xmlns:a16="http://schemas.microsoft.com/office/drawing/2014/main" id="{D929F993-0F80-73AB-5AA9-FDB8B20AAD3C}"/>
              </a:ext>
            </a:extLst>
          </p:cNvPr>
          <p:cNvSpPr>
            <a:spLocks noGrp="1"/>
          </p:cNvSpPr>
          <p:nvPr>
            <p:ph idx="1"/>
          </p:nvPr>
        </p:nvSpPr>
        <p:spPr>
          <a:xfrm>
            <a:off x="750735" y="1969293"/>
            <a:ext cx="10515600" cy="2919414"/>
          </a:xfrm>
        </p:spPr>
        <p:txBody>
          <a:bodyPr>
            <a:normAutofit/>
          </a:bodyPr>
          <a:lstStyle/>
          <a:p>
            <a:pPr marL="0" indent="0">
              <a:buNone/>
            </a:pPr>
            <a:r>
              <a:rPr lang="en-US" sz="2400" dirty="0"/>
              <a:t>Transformers is an LLM framework maintained by Hugging Face and is extremely popular  </a:t>
            </a:r>
          </a:p>
          <a:p>
            <a:r>
              <a:rPr lang="en-US" sz="2400" dirty="0"/>
              <a:t>It is open-source and contains additional functionality that </a:t>
            </a:r>
            <a:r>
              <a:rPr lang="en-US" sz="2400" dirty="0" err="1"/>
              <a:t>Ollama</a:t>
            </a:r>
            <a:r>
              <a:rPr lang="en-US" sz="2400" dirty="0"/>
              <a:t> does not have, such as the ability to train models </a:t>
            </a:r>
          </a:p>
          <a:p>
            <a:r>
              <a:rPr lang="en-US" sz="2400" dirty="0"/>
              <a:t>Enables users to run LLMs locally and retrieve models</a:t>
            </a:r>
          </a:p>
          <a:p>
            <a:r>
              <a:rPr lang="en-US" sz="2400" dirty="0"/>
              <a:t>Does not require you to setup a server like </a:t>
            </a:r>
            <a:r>
              <a:rPr lang="en-US" sz="2400" dirty="0" err="1"/>
              <a:t>Ollama</a:t>
            </a:r>
            <a:r>
              <a:rPr lang="en-US" sz="2400" dirty="0"/>
              <a:t> </a:t>
            </a:r>
          </a:p>
        </p:txBody>
      </p:sp>
      <p:sp>
        <p:nvSpPr>
          <p:cNvPr id="4" name="Date Placeholder 3">
            <a:extLst>
              <a:ext uri="{FF2B5EF4-FFF2-40B4-BE49-F238E27FC236}">
                <a16:creationId xmlns:a16="http://schemas.microsoft.com/office/drawing/2014/main" id="{3026FDAA-D3A6-8A2C-0B15-AD0B8AEBBB98}"/>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8001BE69-252A-310D-B32D-8AA0A85F1E4C}"/>
              </a:ext>
            </a:extLst>
          </p:cNvPr>
          <p:cNvSpPr>
            <a:spLocks noGrp="1"/>
          </p:cNvSpPr>
          <p:nvPr>
            <p:ph type="sldNum" sz="quarter" idx="12"/>
          </p:nvPr>
        </p:nvSpPr>
        <p:spPr/>
        <p:txBody>
          <a:bodyPr/>
          <a:lstStyle/>
          <a:p>
            <a:fld id="{ABDA560F-461C-6043-9BC4-489BA92F7161}" type="slidenum">
              <a:rPr lang="en-US" smtClean="0"/>
              <a:t>12</a:t>
            </a:fld>
            <a:endParaRPr lang="en-US"/>
          </a:p>
        </p:txBody>
      </p:sp>
    </p:spTree>
    <p:extLst>
      <p:ext uri="{BB962C8B-B14F-4D97-AF65-F5344CB8AC3E}">
        <p14:creationId xmlns:p14="http://schemas.microsoft.com/office/powerpoint/2010/main" val="2634763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3FC66-ADDC-657B-3E0B-C31483E53C50}"/>
              </a:ext>
            </a:extLst>
          </p:cNvPr>
          <p:cNvSpPr>
            <a:spLocks noGrp="1"/>
          </p:cNvSpPr>
          <p:nvPr>
            <p:ph type="title"/>
          </p:nvPr>
        </p:nvSpPr>
        <p:spPr/>
        <p:txBody>
          <a:bodyPr/>
          <a:lstStyle/>
          <a:p>
            <a:r>
              <a:rPr lang="en-US" dirty="0"/>
              <a:t>What is Quantization and Instruct?</a:t>
            </a:r>
          </a:p>
        </p:txBody>
      </p:sp>
      <p:sp>
        <p:nvSpPr>
          <p:cNvPr id="3" name="Content Placeholder 2">
            <a:extLst>
              <a:ext uri="{FF2B5EF4-FFF2-40B4-BE49-F238E27FC236}">
                <a16:creationId xmlns:a16="http://schemas.microsoft.com/office/drawing/2014/main" id="{1F101895-E7C5-037F-B63E-EF9D21BCF96A}"/>
              </a:ext>
            </a:extLst>
          </p:cNvPr>
          <p:cNvSpPr>
            <a:spLocks noGrp="1"/>
          </p:cNvSpPr>
          <p:nvPr>
            <p:ph idx="1"/>
          </p:nvPr>
        </p:nvSpPr>
        <p:spPr/>
        <p:txBody>
          <a:bodyPr/>
          <a:lstStyle/>
          <a:p>
            <a:r>
              <a:rPr lang="en-US" dirty="0"/>
              <a:t>Quantization</a:t>
            </a:r>
          </a:p>
          <a:p>
            <a:pPr lvl="1"/>
            <a:r>
              <a:rPr lang="en-US" dirty="0"/>
              <a:t>When training, most LLMs use either single or double precision. This can make those models consume a lot of memory.</a:t>
            </a:r>
          </a:p>
          <a:p>
            <a:pPr lvl="1"/>
            <a:r>
              <a:rPr lang="en-US" dirty="0"/>
              <a:t>Quantization allows you to reformat the model into a lower-precision format, which makes the model consume less memory.</a:t>
            </a:r>
          </a:p>
          <a:p>
            <a:pPr lvl="1"/>
            <a:endParaRPr lang="en-US" dirty="0"/>
          </a:p>
          <a:p>
            <a:r>
              <a:rPr lang="en-US" dirty="0"/>
              <a:t>Instruct</a:t>
            </a:r>
          </a:p>
          <a:p>
            <a:pPr lvl="1"/>
            <a:r>
              <a:rPr lang="en-US" dirty="0"/>
              <a:t>Instruct or instruction models are ideal for specifying tasks for the LLM to perform and are the models used in common chat interfaces.</a:t>
            </a:r>
          </a:p>
        </p:txBody>
      </p:sp>
      <p:sp>
        <p:nvSpPr>
          <p:cNvPr id="4" name="Date Placeholder 3">
            <a:extLst>
              <a:ext uri="{FF2B5EF4-FFF2-40B4-BE49-F238E27FC236}">
                <a16:creationId xmlns:a16="http://schemas.microsoft.com/office/drawing/2014/main" id="{CA858EEF-9A68-0A8A-7087-1B8F0EC8398C}"/>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9E5B1328-18EB-F9A2-B341-8580F7FB5DDE}"/>
              </a:ext>
            </a:extLst>
          </p:cNvPr>
          <p:cNvSpPr>
            <a:spLocks noGrp="1"/>
          </p:cNvSpPr>
          <p:nvPr>
            <p:ph type="sldNum" sz="quarter" idx="12"/>
          </p:nvPr>
        </p:nvSpPr>
        <p:spPr/>
        <p:txBody>
          <a:bodyPr/>
          <a:lstStyle/>
          <a:p>
            <a:fld id="{ABDA560F-461C-6043-9BC4-489BA92F7161}" type="slidenum">
              <a:rPr lang="en-US" smtClean="0"/>
              <a:t>13</a:t>
            </a:fld>
            <a:endParaRPr lang="en-US"/>
          </a:p>
        </p:txBody>
      </p:sp>
    </p:spTree>
    <p:extLst>
      <p:ext uri="{BB962C8B-B14F-4D97-AF65-F5344CB8AC3E}">
        <p14:creationId xmlns:p14="http://schemas.microsoft.com/office/powerpoint/2010/main" val="1643888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ABBA4-A193-9A3A-08B9-742271F8E87D}"/>
              </a:ext>
            </a:extLst>
          </p:cNvPr>
          <p:cNvSpPr>
            <a:spLocks noGrp="1"/>
          </p:cNvSpPr>
          <p:nvPr>
            <p:ph type="title"/>
          </p:nvPr>
        </p:nvSpPr>
        <p:spPr>
          <a:xfrm>
            <a:off x="2057400" y="2766218"/>
            <a:ext cx="8077200" cy="1325563"/>
          </a:xfrm>
        </p:spPr>
        <p:txBody>
          <a:bodyPr/>
          <a:lstStyle/>
          <a:p>
            <a:r>
              <a:rPr lang="en-US" dirty="0"/>
              <a:t>Before we jump into things … </a:t>
            </a:r>
          </a:p>
        </p:txBody>
      </p:sp>
      <p:sp>
        <p:nvSpPr>
          <p:cNvPr id="4" name="Date Placeholder 3">
            <a:extLst>
              <a:ext uri="{FF2B5EF4-FFF2-40B4-BE49-F238E27FC236}">
                <a16:creationId xmlns:a16="http://schemas.microsoft.com/office/drawing/2014/main" id="{92810D78-4E9D-BAA2-A4DA-B8B52D72AA12}"/>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57C311C3-BA11-95F5-6568-7D5CFFAC9A97}"/>
              </a:ext>
            </a:extLst>
          </p:cNvPr>
          <p:cNvSpPr>
            <a:spLocks noGrp="1"/>
          </p:cNvSpPr>
          <p:nvPr>
            <p:ph type="sldNum" sz="quarter" idx="12"/>
          </p:nvPr>
        </p:nvSpPr>
        <p:spPr/>
        <p:txBody>
          <a:bodyPr/>
          <a:lstStyle/>
          <a:p>
            <a:fld id="{ABDA560F-461C-6043-9BC4-489BA92F7161}" type="slidenum">
              <a:rPr lang="en-US" smtClean="0"/>
              <a:t>14</a:t>
            </a:fld>
            <a:endParaRPr lang="en-US"/>
          </a:p>
        </p:txBody>
      </p:sp>
    </p:spTree>
    <p:extLst>
      <p:ext uri="{BB962C8B-B14F-4D97-AF65-F5344CB8AC3E}">
        <p14:creationId xmlns:p14="http://schemas.microsoft.com/office/powerpoint/2010/main" val="56562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D9B97E-0AD2-B10C-323B-5D7AE8E7CE8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64069C-E1AC-73F5-9801-7A172E59AA59}"/>
              </a:ext>
            </a:extLst>
          </p:cNvPr>
          <p:cNvSpPr>
            <a:spLocks noGrp="1"/>
          </p:cNvSpPr>
          <p:nvPr>
            <p:ph idx="1"/>
          </p:nvPr>
        </p:nvSpPr>
        <p:spPr>
          <a:xfrm>
            <a:off x="838200" y="2107730"/>
            <a:ext cx="10629900" cy="2394419"/>
          </a:xfrm>
        </p:spPr>
        <p:txBody>
          <a:bodyPr>
            <a:normAutofit/>
          </a:bodyPr>
          <a:lstStyle/>
          <a:p>
            <a:pPr marL="0" indent="0">
              <a:buClr>
                <a:schemeClr val="tx1"/>
              </a:buClr>
              <a:buNone/>
            </a:pPr>
            <a:r>
              <a:rPr lang="en-US" dirty="0"/>
              <a:t>Before running or working with LLMs on CURC resources, please be sure that you are adhering to all </a:t>
            </a:r>
            <a:r>
              <a:rPr lang="en-US" dirty="0">
                <a:hlinkClick r:id="rId2"/>
              </a:rPr>
              <a:t>CURC User Policies</a:t>
            </a:r>
            <a:r>
              <a:rPr lang="en-US" dirty="0"/>
              <a:t> and CU’s policies and guidance around Artificial Intelligence outlined in the pages </a:t>
            </a:r>
            <a:r>
              <a:rPr lang="en-US" dirty="0">
                <a:hlinkClick r:id="rId3"/>
              </a:rPr>
              <a:t>Artificial Intelligence at CU Boulder</a:t>
            </a:r>
            <a:r>
              <a:rPr lang="en-US" dirty="0"/>
              <a:t> and </a:t>
            </a:r>
            <a:r>
              <a:rPr lang="en-US" dirty="0">
                <a:hlinkClick r:id="rId4"/>
              </a:rPr>
              <a:t>Resources &amp; Guidance</a:t>
            </a:r>
            <a:r>
              <a:rPr lang="en-US" dirty="0"/>
              <a:t>.</a:t>
            </a:r>
            <a:endParaRPr lang="en-US" sz="2400" dirty="0"/>
          </a:p>
        </p:txBody>
      </p:sp>
      <p:sp>
        <p:nvSpPr>
          <p:cNvPr id="4" name="Date Placeholder 3">
            <a:extLst>
              <a:ext uri="{FF2B5EF4-FFF2-40B4-BE49-F238E27FC236}">
                <a16:creationId xmlns:a16="http://schemas.microsoft.com/office/drawing/2014/main" id="{DEAD15F3-70BC-837F-B2C9-CC213B8D8101}"/>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902B60FE-E2FD-B4DF-5052-BDC8D91DFE7F}"/>
              </a:ext>
            </a:extLst>
          </p:cNvPr>
          <p:cNvSpPr>
            <a:spLocks noGrp="1"/>
          </p:cNvSpPr>
          <p:nvPr>
            <p:ph type="sldNum" sz="quarter" idx="12"/>
          </p:nvPr>
        </p:nvSpPr>
        <p:spPr/>
        <p:txBody>
          <a:bodyPr/>
          <a:lstStyle/>
          <a:p>
            <a:fld id="{ABDA560F-461C-6043-9BC4-489BA92F7161}" type="slidenum">
              <a:rPr lang="en-US" smtClean="0"/>
              <a:t>15</a:t>
            </a:fld>
            <a:endParaRPr lang="en-US"/>
          </a:p>
        </p:txBody>
      </p:sp>
    </p:spTree>
    <p:extLst>
      <p:ext uri="{BB962C8B-B14F-4D97-AF65-F5344CB8AC3E}">
        <p14:creationId xmlns:p14="http://schemas.microsoft.com/office/powerpoint/2010/main" val="3577402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60115-8E01-7A68-604C-D213599E48A0}"/>
              </a:ext>
            </a:extLst>
          </p:cNvPr>
          <p:cNvSpPr>
            <a:spLocks noGrp="1"/>
          </p:cNvSpPr>
          <p:nvPr>
            <p:ph type="title"/>
          </p:nvPr>
        </p:nvSpPr>
        <p:spPr>
          <a:xfrm>
            <a:off x="897673" y="136525"/>
            <a:ext cx="10515600" cy="1325563"/>
          </a:xfrm>
        </p:spPr>
        <p:txBody>
          <a:bodyPr/>
          <a:lstStyle/>
          <a:p>
            <a:r>
              <a:rPr lang="en-US" dirty="0"/>
              <a:t>What resources should you run on?</a:t>
            </a:r>
          </a:p>
        </p:txBody>
      </p:sp>
      <p:sp>
        <p:nvSpPr>
          <p:cNvPr id="3" name="Content Placeholder 2">
            <a:extLst>
              <a:ext uri="{FF2B5EF4-FFF2-40B4-BE49-F238E27FC236}">
                <a16:creationId xmlns:a16="http://schemas.microsoft.com/office/drawing/2014/main" id="{B9EF9974-0E53-DE86-8651-D017A73C629D}"/>
              </a:ext>
            </a:extLst>
          </p:cNvPr>
          <p:cNvSpPr>
            <a:spLocks noGrp="1"/>
          </p:cNvSpPr>
          <p:nvPr>
            <p:ph idx="1"/>
          </p:nvPr>
        </p:nvSpPr>
        <p:spPr>
          <a:xfrm>
            <a:off x="838200" y="1253331"/>
            <a:ext cx="10515600" cy="4872406"/>
          </a:xfrm>
        </p:spPr>
        <p:txBody>
          <a:bodyPr>
            <a:normAutofit/>
          </a:bodyPr>
          <a:lstStyle/>
          <a:p>
            <a:r>
              <a:rPr lang="en-US" sz="2400" dirty="0"/>
              <a:t>Most popular LLMs need a GPU to run in a timely manner</a:t>
            </a:r>
          </a:p>
          <a:p>
            <a:r>
              <a:rPr lang="en-US" sz="2400" dirty="0"/>
              <a:t>On our system, we have both AMD and NVIDIA GPUs</a:t>
            </a:r>
          </a:p>
          <a:p>
            <a:pPr lvl="1"/>
            <a:r>
              <a:rPr lang="en-US" sz="2000" dirty="0"/>
              <a:t>The modules we have on our system for Ollama and Transformers are only compatible with CPU and NVIDIA GPU nodes</a:t>
            </a:r>
          </a:p>
          <a:p>
            <a:r>
              <a:rPr lang="en-US" sz="2400" dirty="0"/>
              <a:t>We recommend that you run on our aa100, al40, or atesting_a100 partitions</a:t>
            </a:r>
          </a:p>
          <a:p>
            <a:pPr lvl="1"/>
            <a:r>
              <a:rPr lang="en-US" sz="2000" dirty="0"/>
              <a:t>The atesting_a100 partition is only for testing, debugging, and compiling programs</a:t>
            </a:r>
          </a:p>
          <a:p>
            <a:pPr lvl="1"/>
            <a:r>
              <a:rPr lang="en-US" sz="2000" dirty="0"/>
              <a:t>The al40 partition has L40 GPUs that can be great for inference (evaluating LLMs) </a:t>
            </a:r>
          </a:p>
          <a:p>
            <a:pPr lvl="1"/>
            <a:r>
              <a:rPr lang="en-US" sz="2000" dirty="0"/>
              <a:t>The aa100 partition has A100 GPUs that can be better for training LLMs</a:t>
            </a:r>
          </a:p>
          <a:p>
            <a:pPr marL="457200" lvl="1" indent="0">
              <a:buNone/>
            </a:pPr>
            <a:endParaRPr lang="en-US" sz="1000" dirty="0"/>
          </a:p>
          <a:p>
            <a:pPr marL="0" indent="0">
              <a:buNone/>
            </a:pPr>
            <a:r>
              <a:rPr lang="en-US" sz="2400" dirty="0"/>
              <a:t>atesting_a100 interactive session example:</a:t>
            </a:r>
            <a:endParaRPr lang="en-US" sz="2000" dirty="0"/>
          </a:p>
          <a:p>
            <a:pPr marL="0" indent="0">
              <a:buNone/>
            </a:pPr>
            <a:r>
              <a:rPr lang="en-US" sz="1800" dirty="0">
                <a:solidFill>
                  <a:schemeClr val="accent1"/>
                </a:solidFill>
              </a:rPr>
              <a:t>$ </a:t>
            </a:r>
            <a:r>
              <a:rPr lang="en-US" sz="1800" dirty="0" err="1">
                <a:solidFill>
                  <a:schemeClr val="accent1"/>
                </a:solidFill>
              </a:rPr>
              <a:t>sinteractive</a:t>
            </a:r>
            <a:r>
              <a:rPr lang="en-US" sz="1800" dirty="0">
                <a:solidFill>
                  <a:schemeClr val="accent1"/>
                </a:solidFill>
              </a:rPr>
              <a:t> --partition=atesting_a100 --</a:t>
            </a:r>
            <a:r>
              <a:rPr lang="en-US" sz="1800" dirty="0" err="1">
                <a:solidFill>
                  <a:schemeClr val="accent1"/>
                </a:solidFill>
              </a:rPr>
              <a:t>qos</a:t>
            </a:r>
            <a:r>
              <a:rPr lang="en-US" sz="1800" dirty="0">
                <a:solidFill>
                  <a:schemeClr val="accent1"/>
                </a:solidFill>
              </a:rPr>
              <a:t>=testing --nodes=1 --</a:t>
            </a:r>
            <a:r>
              <a:rPr lang="en-US" sz="1800" dirty="0" err="1">
                <a:solidFill>
                  <a:schemeClr val="accent1"/>
                </a:solidFill>
              </a:rPr>
              <a:t>ntasks</a:t>
            </a:r>
            <a:r>
              <a:rPr lang="en-US" sz="1800" dirty="0">
                <a:solidFill>
                  <a:schemeClr val="accent1"/>
                </a:solidFill>
              </a:rPr>
              <a:t>=10 --</a:t>
            </a:r>
            <a:r>
              <a:rPr lang="en-US" sz="1800" dirty="0" err="1">
                <a:solidFill>
                  <a:schemeClr val="accent1"/>
                </a:solidFill>
              </a:rPr>
              <a:t>gres</a:t>
            </a:r>
            <a:r>
              <a:rPr lang="en-US" sz="1800" dirty="0">
                <a:solidFill>
                  <a:schemeClr val="accent1"/>
                </a:solidFill>
              </a:rPr>
              <a:t>=</a:t>
            </a:r>
            <a:r>
              <a:rPr lang="en-US" sz="1800" dirty="0" err="1">
                <a:solidFill>
                  <a:schemeClr val="accent1"/>
                </a:solidFill>
              </a:rPr>
              <a:t>gpu</a:t>
            </a:r>
            <a:r>
              <a:rPr lang="en-US" sz="1800" dirty="0">
                <a:solidFill>
                  <a:schemeClr val="accent1"/>
                </a:solidFill>
              </a:rPr>
              <a:t> --time=60</a:t>
            </a:r>
          </a:p>
        </p:txBody>
      </p:sp>
      <p:sp>
        <p:nvSpPr>
          <p:cNvPr id="4" name="Date Placeholder 3">
            <a:extLst>
              <a:ext uri="{FF2B5EF4-FFF2-40B4-BE49-F238E27FC236}">
                <a16:creationId xmlns:a16="http://schemas.microsoft.com/office/drawing/2014/main" id="{573CDBB6-23F0-F4E1-D476-EBD3659FB623}"/>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94B52345-6469-65C8-5618-EDFFEEB767B7}"/>
              </a:ext>
            </a:extLst>
          </p:cNvPr>
          <p:cNvSpPr>
            <a:spLocks noGrp="1"/>
          </p:cNvSpPr>
          <p:nvPr>
            <p:ph type="sldNum" sz="quarter" idx="12"/>
          </p:nvPr>
        </p:nvSpPr>
        <p:spPr/>
        <p:txBody>
          <a:bodyPr/>
          <a:lstStyle/>
          <a:p>
            <a:fld id="{ABDA560F-461C-6043-9BC4-489BA92F7161}" type="slidenum">
              <a:rPr lang="en-US" smtClean="0"/>
              <a:t>16</a:t>
            </a:fld>
            <a:endParaRPr lang="en-US"/>
          </a:p>
        </p:txBody>
      </p:sp>
    </p:spTree>
    <p:extLst>
      <p:ext uri="{BB962C8B-B14F-4D97-AF65-F5344CB8AC3E}">
        <p14:creationId xmlns:p14="http://schemas.microsoft.com/office/powerpoint/2010/main" val="28059548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93514F-F854-E4CD-5BD5-F76C8AC417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B779FA-9B09-BE8C-4A1D-4C51E398C397}"/>
              </a:ext>
            </a:extLst>
          </p:cNvPr>
          <p:cNvSpPr>
            <a:spLocks noGrp="1"/>
          </p:cNvSpPr>
          <p:nvPr>
            <p:ph type="title"/>
          </p:nvPr>
        </p:nvSpPr>
        <p:spPr>
          <a:xfrm>
            <a:off x="838200" y="0"/>
            <a:ext cx="10515600" cy="1325563"/>
          </a:xfrm>
        </p:spPr>
        <p:txBody>
          <a:bodyPr/>
          <a:lstStyle/>
          <a:p>
            <a:r>
              <a:rPr lang="en-US" dirty="0"/>
              <a:t>Accessing CURC hosted LLMs</a:t>
            </a:r>
          </a:p>
        </p:txBody>
      </p:sp>
      <p:sp>
        <p:nvSpPr>
          <p:cNvPr id="3" name="Content Placeholder 2">
            <a:extLst>
              <a:ext uri="{FF2B5EF4-FFF2-40B4-BE49-F238E27FC236}">
                <a16:creationId xmlns:a16="http://schemas.microsoft.com/office/drawing/2014/main" id="{B2F4401D-2329-F9D8-4B47-DB55E9159F77}"/>
              </a:ext>
            </a:extLst>
          </p:cNvPr>
          <p:cNvSpPr>
            <a:spLocks noGrp="1"/>
          </p:cNvSpPr>
          <p:nvPr>
            <p:ph idx="1"/>
          </p:nvPr>
        </p:nvSpPr>
        <p:spPr>
          <a:xfrm>
            <a:off x="838200" y="1446061"/>
            <a:ext cx="10515600" cy="4419600"/>
          </a:xfrm>
        </p:spPr>
        <p:txBody>
          <a:bodyPr>
            <a:normAutofit/>
          </a:bodyPr>
          <a:lstStyle/>
          <a:p>
            <a:pPr marL="0" indent="0">
              <a:buNone/>
            </a:pPr>
            <a:r>
              <a:rPr lang="en-US" sz="3000" dirty="0"/>
              <a:t>To streamline access and reduce redundant storage of LLMs, CURC has created a shared space for common LLMs</a:t>
            </a:r>
          </a:p>
          <a:p>
            <a:pPr marL="0" indent="0">
              <a:buNone/>
            </a:pPr>
            <a:endParaRPr lang="en-US" sz="1000" dirty="0"/>
          </a:p>
          <a:p>
            <a:pPr>
              <a:buClr>
                <a:schemeClr val="tx1"/>
              </a:buClr>
            </a:pPr>
            <a:r>
              <a:rPr lang="en-US" dirty="0">
                <a:solidFill>
                  <a:srgbClr val="FF0000"/>
                </a:solidFill>
              </a:rPr>
              <a:t>This is a CURC managed space, you cannot store models in this space</a:t>
            </a:r>
          </a:p>
          <a:p>
            <a:pPr lvl="1">
              <a:buClr>
                <a:schemeClr val="tx1"/>
              </a:buClr>
            </a:pPr>
            <a:r>
              <a:rPr lang="en-US" dirty="0"/>
              <a:t>If you do think a model should be here, reach out to us!</a:t>
            </a:r>
          </a:p>
          <a:p>
            <a:pPr>
              <a:buClr>
                <a:schemeClr val="tx1"/>
              </a:buClr>
            </a:pPr>
            <a:r>
              <a:rPr lang="en-US" dirty="0"/>
              <a:t>All models can be accessed using the environment variable </a:t>
            </a:r>
            <a:r>
              <a:rPr lang="en-US" dirty="0">
                <a:solidFill>
                  <a:schemeClr val="accent1"/>
                </a:solidFill>
              </a:rPr>
              <a:t>CURC_LLM_DIR</a:t>
            </a:r>
          </a:p>
          <a:p>
            <a:pPr lvl="1">
              <a:buClr>
                <a:schemeClr val="tx1"/>
              </a:buClr>
            </a:pPr>
            <a:r>
              <a:rPr lang="en-US" u="sng" dirty="0">
                <a:solidFill>
                  <a:srgbClr val="FF0000"/>
                </a:solidFill>
              </a:rPr>
              <a:t>You must be on a compute node to get access to this variable and the provided LLMs</a:t>
            </a:r>
          </a:p>
        </p:txBody>
      </p:sp>
      <p:sp>
        <p:nvSpPr>
          <p:cNvPr id="4" name="Date Placeholder 3">
            <a:extLst>
              <a:ext uri="{FF2B5EF4-FFF2-40B4-BE49-F238E27FC236}">
                <a16:creationId xmlns:a16="http://schemas.microsoft.com/office/drawing/2014/main" id="{E6BA94CB-D318-CCD1-D667-ABB25E500CFC}"/>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462C73CB-E639-6B51-A062-1F99758D41DB}"/>
              </a:ext>
            </a:extLst>
          </p:cNvPr>
          <p:cNvSpPr>
            <a:spLocks noGrp="1"/>
          </p:cNvSpPr>
          <p:nvPr>
            <p:ph type="sldNum" sz="quarter" idx="12"/>
          </p:nvPr>
        </p:nvSpPr>
        <p:spPr/>
        <p:txBody>
          <a:bodyPr/>
          <a:lstStyle/>
          <a:p>
            <a:fld id="{ABDA560F-461C-6043-9BC4-489BA92F7161}" type="slidenum">
              <a:rPr lang="en-US" smtClean="0"/>
              <a:t>17</a:t>
            </a:fld>
            <a:endParaRPr lang="en-US"/>
          </a:p>
        </p:txBody>
      </p:sp>
    </p:spTree>
    <p:extLst>
      <p:ext uri="{BB962C8B-B14F-4D97-AF65-F5344CB8AC3E}">
        <p14:creationId xmlns:p14="http://schemas.microsoft.com/office/powerpoint/2010/main" val="187974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4ECF8B-A836-2C2F-EC78-B66C89EBE2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C76A92-EBC1-290B-DA8A-B41450E662C1}"/>
              </a:ext>
            </a:extLst>
          </p:cNvPr>
          <p:cNvSpPr>
            <a:spLocks noGrp="1"/>
          </p:cNvSpPr>
          <p:nvPr>
            <p:ph type="title"/>
          </p:nvPr>
        </p:nvSpPr>
        <p:spPr>
          <a:xfrm>
            <a:off x="838200" y="122360"/>
            <a:ext cx="10515600" cy="1141897"/>
          </a:xfrm>
        </p:spPr>
        <p:txBody>
          <a:bodyPr/>
          <a:lstStyle/>
          <a:p>
            <a:r>
              <a:rPr lang="en-US" dirty="0"/>
              <a:t>CURC hosted </a:t>
            </a:r>
            <a:r>
              <a:rPr lang="en-US" dirty="0" err="1"/>
              <a:t>Ollama</a:t>
            </a:r>
            <a:r>
              <a:rPr lang="en-US" dirty="0"/>
              <a:t> Compatible LLMs</a:t>
            </a:r>
          </a:p>
        </p:txBody>
      </p:sp>
      <p:sp>
        <p:nvSpPr>
          <p:cNvPr id="3" name="Content Placeholder 2">
            <a:extLst>
              <a:ext uri="{FF2B5EF4-FFF2-40B4-BE49-F238E27FC236}">
                <a16:creationId xmlns:a16="http://schemas.microsoft.com/office/drawing/2014/main" id="{50C8C8C8-C50C-002B-F2CB-BD2078278329}"/>
              </a:ext>
            </a:extLst>
          </p:cNvPr>
          <p:cNvSpPr>
            <a:spLocks noGrp="1"/>
          </p:cNvSpPr>
          <p:nvPr>
            <p:ph idx="1"/>
          </p:nvPr>
        </p:nvSpPr>
        <p:spPr>
          <a:xfrm>
            <a:off x="838200" y="1367758"/>
            <a:ext cx="10629900" cy="4863435"/>
          </a:xfrm>
        </p:spPr>
        <p:txBody>
          <a:bodyPr>
            <a:normAutofit fontScale="77500" lnSpcReduction="20000"/>
          </a:bodyPr>
          <a:lstStyle/>
          <a:p>
            <a:pPr>
              <a:buClr>
                <a:schemeClr val="tx1"/>
              </a:buClr>
            </a:pPr>
            <a:r>
              <a:rPr lang="en-US" dirty="0"/>
              <a:t>gpt-oss:20b</a:t>
            </a:r>
          </a:p>
          <a:p>
            <a:pPr lvl="1">
              <a:buClr>
                <a:schemeClr val="tx1"/>
              </a:buClr>
            </a:pPr>
            <a:r>
              <a:rPr lang="en-US" sz="2600" dirty="0"/>
              <a:t>An open-source model from OpenAI (ChatGPT folks)</a:t>
            </a:r>
          </a:p>
          <a:p>
            <a:pPr lvl="1">
              <a:buClr>
                <a:schemeClr val="tx1"/>
              </a:buClr>
            </a:pPr>
            <a:r>
              <a:rPr lang="en-US" sz="2600" dirty="0"/>
              <a:t>Requires about 14 GB of GPU memory </a:t>
            </a:r>
          </a:p>
          <a:p>
            <a:pPr>
              <a:buClr>
                <a:schemeClr val="tx1"/>
              </a:buClr>
            </a:pPr>
            <a:r>
              <a:rPr lang="en-US" dirty="0"/>
              <a:t>gemma3:12b</a:t>
            </a:r>
          </a:p>
          <a:p>
            <a:pPr lvl="1">
              <a:buClr>
                <a:schemeClr val="tx1"/>
              </a:buClr>
            </a:pPr>
            <a:r>
              <a:rPr lang="en-US" sz="2600" dirty="0"/>
              <a:t>An open-source model from Google (a derivative of Gemini)</a:t>
            </a:r>
          </a:p>
          <a:p>
            <a:pPr lvl="1">
              <a:buClr>
                <a:schemeClr val="tx1"/>
              </a:buClr>
            </a:pPr>
            <a:r>
              <a:rPr lang="en-US" sz="2600" dirty="0"/>
              <a:t>Requires around 8 GB of GPU memory </a:t>
            </a:r>
          </a:p>
          <a:p>
            <a:pPr>
              <a:buClr>
                <a:schemeClr val="tx1"/>
              </a:buClr>
            </a:pPr>
            <a:r>
              <a:rPr lang="en-US" dirty="0"/>
              <a:t>llama3.1:8b</a:t>
            </a:r>
          </a:p>
          <a:p>
            <a:pPr lvl="1">
              <a:buClr>
                <a:schemeClr val="tx1"/>
              </a:buClr>
            </a:pPr>
            <a:r>
              <a:rPr lang="en-US" sz="2600" dirty="0"/>
              <a:t>An open-source model from Meta</a:t>
            </a:r>
          </a:p>
          <a:p>
            <a:pPr lvl="1">
              <a:buClr>
                <a:schemeClr val="tx1"/>
              </a:buClr>
            </a:pPr>
            <a:r>
              <a:rPr lang="en-US" sz="2600" dirty="0"/>
              <a:t>Requires about 5 GB of GPU memory</a:t>
            </a:r>
          </a:p>
          <a:p>
            <a:pPr>
              <a:buClr>
                <a:schemeClr val="tx1"/>
              </a:buClr>
            </a:pPr>
            <a:r>
              <a:rPr lang="en-US" dirty="0" err="1"/>
              <a:t>embeddinggemma:latest</a:t>
            </a:r>
            <a:endParaRPr lang="en-US" dirty="0"/>
          </a:p>
          <a:p>
            <a:pPr lvl="1">
              <a:buClr>
                <a:schemeClr val="tx1"/>
              </a:buClr>
            </a:pPr>
            <a:r>
              <a:rPr lang="en-US" dirty="0"/>
              <a:t>An open-source embedding model from Google (used for generating vector representations, not for chatting)</a:t>
            </a:r>
          </a:p>
          <a:p>
            <a:pPr lvl="1">
              <a:buClr>
                <a:schemeClr val="tx1"/>
              </a:buClr>
            </a:pPr>
            <a:r>
              <a:rPr lang="en-US" dirty="0"/>
              <a:t>Requires about 1 GB of GPU memory </a:t>
            </a:r>
            <a:endParaRPr lang="en-US" sz="2400" dirty="0"/>
          </a:p>
          <a:p>
            <a:pPr marL="0" indent="0">
              <a:lnSpc>
                <a:spcPct val="120000"/>
              </a:lnSpc>
              <a:spcAft>
                <a:spcPts val="600"/>
              </a:spcAft>
              <a:buClr>
                <a:schemeClr val="tx1"/>
              </a:buClr>
              <a:buNone/>
            </a:pPr>
            <a:r>
              <a:rPr lang="en-US" sz="2400" dirty="0">
                <a:solidFill>
                  <a:srgbClr val="FF0000"/>
                </a:solidFill>
              </a:rPr>
              <a:t>All of these are quantized, instruct models (only non-embedding models), and available at: </a:t>
            </a:r>
          </a:p>
          <a:p>
            <a:pPr marL="0" indent="0">
              <a:lnSpc>
                <a:spcPct val="120000"/>
              </a:lnSpc>
              <a:spcAft>
                <a:spcPts val="600"/>
              </a:spcAft>
              <a:buClr>
                <a:schemeClr val="tx1"/>
              </a:buClr>
              <a:buNone/>
            </a:pPr>
            <a:r>
              <a:rPr lang="en-US" sz="2400" dirty="0">
                <a:solidFill>
                  <a:schemeClr val="accent1"/>
                </a:solidFill>
              </a:rPr>
              <a:t>$CURC_LLM_DIR/</a:t>
            </a:r>
            <a:r>
              <a:rPr lang="en-US" sz="2400" dirty="0" err="1">
                <a:solidFill>
                  <a:schemeClr val="accent1"/>
                </a:solidFill>
              </a:rPr>
              <a:t>ollama</a:t>
            </a:r>
            <a:endParaRPr lang="en-US" sz="2400" dirty="0">
              <a:solidFill>
                <a:schemeClr val="accent1"/>
              </a:solidFill>
            </a:endParaRPr>
          </a:p>
        </p:txBody>
      </p:sp>
      <p:sp>
        <p:nvSpPr>
          <p:cNvPr id="4" name="Date Placeholder 3">
            <a:extLst>
              <a:ext uri="{FF2B5EF4-FFF2-40B4-BE49-F238E27FC236}">
                <a16:creationId xmlns:a16="http://schemas.microsoft.com/office/drawing/2014/main" id="{B8A72562-60AE-54F6-9AAC-663C449241C2}"/>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547BE51A-8D0E-FCAA-7EFB-73EA024044AF}"/>
              </a:ext>
            </a:extLst>
          </p:cNvPr>
          <p:cNvSpPr>
            <a:spLocks noGrp="1"/>
          </p:cNvSpPr>
          <p:nvPr>
            <p:ph type="sldNum" sz="quarter" idx="12"/>
          </p:nvPr>
        </p:nvSpPr>
        <p:spPr/>
        <p:txBody>
          <a:bodyPr/>
          <a:lstStyle/>
          <a:p>
            <a:fld id="{ABDA560F-461C-6043-9BC4-489BA92F7161}" type="slidenum">
              <a:rPr lang="en-US" smtClean="0"/>
              <a:t>18</a:t>
            </a:fld>
            <a:endParaRPr lang="en-US"/>
          </a:p>
        </p:txBody>
      </p:sp>
    </p:spTree>
    <p:extLst>
      <p:ext uri="{BB962C8B-B14F-4D97-AF65-F5344CB8AC3E}">
        <p14:creationId xmlns:p14="http://schemas.microsoft.com/office/powerpoint/2010/main" val="40088874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529632-F950-5537-A3F8-ACD3919710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54322D-93D5-652C-44EA-02136CABC284}"/>
              </a:ext>
            </a:extLst>
          </p:cNvPr>
          <p:cNvSpPr>
            <a:spLocks noGrp="1"/>
          </p:cNvSpPr>
          <p:nvPr>
            <p:ph type="title"/>
          </p:nvPr>
        </p:nvSpPr>
        <p:spPr>
          <a:xfrm>
            <a:off x="838200" y="122360"/>
            <a:ext cx="10515600" cy="1141897"/>
          </a:xfrm>
        </p:spPr>
        <p:txBody>
          <a:bodyPr>
            <a:normAutofit fontScale="90000"/>
          </a:bodyPr>
          <a:lstStyle/>
          <a:p>
            <a:r>
              <a:rPr lang="en-US" dirty="0"/>
              <a:t>CURC hosted Transformer Compatible LLMs</a:t>
            </a:r>
          </a:p>
        </p:txBody>
      </p:sp>
      <p:sp>
        <p:nvSpPr>
          <p:cNvPr id="3" name="Content Placeholder 2">
            <a:extLst>
              <a:ext uri="{FF2B5EF4-FFF2-40B4-BE49-F238E27FC236}">
                <a16:creationId xmlns:a16="http://schemas.microsoft.com/office/drawing/2014/main" id="{F85CBE32-BD6B-55EA-D2D0-E20FF3ECCE8D}"/>
              </a:ext>
            </a:extLst>
          </p:cNvPr>
          <p:cNvSpPr>
            <a:spLocks noGrp="1"/>
          </p:cNvSpPr>
          <p:nvPr>
            <p:ph idx="1"/>
          </p:nvPr>
        </p:nvSpPr>
        <p:spPr>
          <a:xfrm>
            <a:off x="838200" y="1367758"/>
            <a:ext cx="10629900" cy="4863435"/>
          </a:xfrm>
        </p:spPr>
        <p:txBody>
          <a:bodyPr>
            <a:normAutofit fontScale="92500" lnSpcReduction="20000"/>
          </a:bodyPr>
          <a:lstStyle/>
          <a:p>
            <a:pPr>
              <a:buClr>
                <a:schemeClr val="tx1"/>
              </a:buClr>
            </a:pPr>
            <a:r>
              <a:rPr lang="en-US" dirty="0"/>
              <a:t>gpt-oss-20b</a:t>
            </a:r>
          </a:p>
          <a:p>
            <a:pPr lvl="1">
              <a:buClr>
                <a:schemeClr val="tx1"/>
              </a:buClr>
            </a:pPr>
            <a:r>
              <a:rPr lang="en-US" sz="2600" dirty="0"/>
              <a:t>This model has been quantized </a:t>
            </a:r>
          </a:p>
          <a:p>
            <a:pPr lvl="1">
              <a:buClr>
                <a:schemeClr val="tx1"/>
              </a:buClr>
            </a:pPr>
            <a:r>
              <a:rPr lang="en-US" sz="2600" dirty="0"/>
              <a:t>Requires about 14 GB of GPU memory </a:t>
            </a:r>
          </a:p>
          <a:p>
            <a:pPr>
              <a:buClr>
                <a:schemeClr val="tx1"/>
              </a:buClr>
            </a:pPr>
            <a:r>
              <a:rPr lang="en-US" dirty="0"/>
              <a:t>gemma-3-12b-it</a:t>
            </a:r>
          </a:p>
          <a:p>
            <a:pPr lvl="1">
              <a:buClr>
                <a:schemeClr val="tx1"/>
              </a:buClr>
            </a:pPr>
            <a:r>
              <a:rPr lang="en-US" sz="2600" dirty="0"/>
              <a:t>This model has not been quantized </a:t>
            </a:r>
          </a:p>
          <a:p>
            <a:pPr lvl="1">
              <a:buClr>
                <a:schemeClr val="tx1"/>
              </a:buClr>
            </a:pPr>
            <a:r>
              <a:rPr lang="en-US" sz="2600" dirty="0"/>
              <a:t>Without quantization, requires more than 20 GB of GPU memory</a:t>
            </a:r>
          </a:p>
          <a:p>
            <a:pPr>
              <a:buClr>
                <a:schemeClr val="tx1"/>
              </a:buClr>
            </a:pPr>
            <a:r>
              <a:rPr lang="en-US" dirty="0"/>
              <a:t>Llama-3.1-8B-Instruct</a:t>
            </a:r>
          </a:p>
          <a:p>
            <a:pPr lvl="1">
              <a:buClr>
                <a:schemeClr val="tx1"/>
              </a:buClr>
            </a:pPr>
            <a:r>
              <a:rPr lang="en-US" sz="2600" dirty="0"/>
              <a:t>This model has not been quantized </a:t>
            </a:r>
          </a:p>
          <a:p>
            <a:pPr lvl="1">
              <a:buClr>
                <a:schemeClr val="tx1"/>
              </a:buClr>
            </a:pPr>
            <a:r>
              <a:rPr lang="en-US" sz="2600" dirty="0"/>
              <a:t>Without quantization, requires more than 20 GB of GPU memory</a:t>
            </a:r>
          </a:p>
          <a:p>
            <a:pPr>
              <a:buClr>
                <a:schemeClr val="tx1"/>
              </a:buClr>
            </a:pPr>
            <a:endParaRPr lang="en-US" sz="3000" dirty="0"/>
          </a:p>
          <a:p>
            <a:pPr marL="0" indent="0">
              <a:lnSpc>
                <a:spcPct val="120000"/>
              </a:lnSpc>
              <a:spcAft>
                <a:spcPts val="600"/>
              </a:spcAft>
              <a:buClr>
                <a:schemeClr val="tx1"/>
              </a:buClr>
              <a:buNone/>
            </a:pPr>
            <a:r>
              <a:rPr lang="en-US" sz="2600" dirty="0">
                <a:solidFill>
                  <a:srgbClr val="FF0000"/>
                </a:solidFill>
              </a:rPr>
              <a:t>All of these models are instruct models and available at: </a:t>
            </a:r>
          </a:p>
          <a:p>
            <a:pPr marL="0" indent="0">
              <a:lnSpc>
                <a:spcPct val="120000"/>
              </a:lnSpc>
              <a:spcAft>
                <a:spcPts val="600"/>
              </a:spcAft>
              <a:buClr>
                <a:schemeClr val="tx1"/>
              </a:buClr>
              <a:buNone/>
            </a:pPr>
            <a:r>
              <a:rPr lang="en-US" sz="2600" dirty="0">
                <a:solidFill>
                  <a:schemeClr val="accent1"/>
                </a:solidFill>
              </a:rPr>
              <a:t>$CURC_LLM_DIR/hf-transformers</a:t>
            </a:r>
          </a:p>
          <a:p>
            <a:pPr marL="0" indent="0">
              <a:buClr>
                <a:schemeClr val="tx1"/>
              </a:buClr>
              <a:buNone/>
            </a:pPr>
            <a:endParaRPr lang="en-US" sz="3000" dirty="0"/>
          </a:p>
        </p:txBody>
      </p:sp>
      <p:sp>
        <p:nvSpPr>
          <p:cNvPr id="4" name="Date Placeholder 3">
            <a:extLst>
              <a:ext uri="{FF2B5EF4-FFF2-40B4-BE49-F238E27FC236}">
                <a16:creationId xmlns:a16="http://schemas.microsoft.com/office/drawing/2014/main" id="{954A9B02-D1FD-4E2E-A532-884B78C6F0F1}"/>
              </a:ext>
            </a:extLst>
          </p:cNvPr>
          <p:cNvSpPr>
            <a:spLocks noGrp="1"/>
          </p:cNvSpPr>
          <p:nvPr>
            <p:ph type="dt" sz="half" idx="10"/>
          </p:nvPr>
        </p:nvSpPr>
        <p:spPr/>
        <p:txBody>
          <a:bodyPr/>
          <a:lstStyle/>
          <a:p>
            <a:pPr algn="ctr"/>
            <a:r>
              <a:rPr lang="en-US"/>
              <a:t>2/6/26</a:t>
            </a:r>
            <a:endParaRPr lang="en-US" dirty="0"/>
          </a:p>
        </p:txBody>
      </p:sp>
      <p:sp>
        <p:nvSpPr>
          <p:cNvPr id="5" name="Slide Number Placeholder 4">
            <a:extLst>
              <a:ext uri="{FF2B5EF4-FFF2-40B4-BE49-F238E27FC236}">
                <a16:creationId xmlns:a16="http://schemas.microsoft.com/office/drawing/2014/main" id="{C572E6B2-EBD0-D2B1-7DA4-AB0F7D4CCAD3}"/>
              </a:ext>
            </a:extLst>
          </p:cNvPr>
          <p:cNvSpPr>
            <a:spLocks noGrp="1"/>
          </p:cNvSpPr>
          <p:nvPr>
            <p:ph type="sldNum" sz="quarter" idx="12"/>
          </p:nvPr>
        </p:nvSpPr>
        <p:spPr/>
        <p:txBody>
          <a:bodyPr/>
          <a:lstStyle/>
          <a:p>
            <a:fld id="{ABDA560F-461C-6043-9BC4-489BA92F7161}" type="slidenum">
              <a:rPr lang="en-US" smtClean="0"/>
              <a:t>19</a:t>
            </a:fld>
            <a:endParaRPr lang="en-US"/>
          </a:p>
        </p:txBody>
      </p:sp>
    </p:spTree>
    <p:extLst>
      <p:ext uri="{BB962C8B-B14F-4D97-AF65-F5344CB8AC3E}">
        <p14:creationId xmlns:p14="http://schemas.microsoft.com/office/powerpoint/2010/main" val="3762740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5"/>
          <p:cNvSpPr txBox="1">
            <a:spLocks noGrp="1"/>
          </p:cNvSpPr>
          <p:nvPr>
            <p:ph type="title"/>
          </p:nvPr>
        </p:nvSpPr>
        <p:spPr>
          <a:xfrm>
            <a:off x="838200" y="245608"/>
            <a:ext cx="9601133" cy="1094965"/>
          </a:xfrm>
          <a:prstGeom prst="rect">
            <a:avLst/>
          </a:prstGeom>
          <a:noFill/>
          <a:ln>
            <a:noFill/>
          </a:ln>
        </p:spPr>
        <p:txBody>
          <a:bodyPr spcFirstLastPara="1" wrap="square" lIns="91425" tIns="45700" rIns="91425" bIns="45700" anchor="ctr" anchorCtr="0">
            <a:normAutofit/>
          </a:bodyPr>
          <a:lstStyle/>
          <a:p>
            <a:pPr algn="ctr">
              <a:spcBef>
                <a:spcPts val="0"/>
              </a:spcBef>
              <a:buClr>
                <a:schemeClr val="dk1"/>
              </a:buClr>
              <a:buSzPts val="3300"/>
            </a:pPr>
            <a:r>
              <a:rPr kumimoji="0" lang="en-US"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ea typeface="+mj-lt"/>
                <a:cs typeface="Arial" panose="020B0604020202020204"/>
              </a:rPr>
              <a:t>Setting up LLMs on CURC Resources</a:t>
            </a:r>
            <a:endParaRPr lang="en-US" dirty="0"/>
          </a:p>
        </p:txBody>
      </p:sp>
      <p:sp>
        <p:nvSpPr>
          <p:cNvPr id="2" name="Date Placeholder 1">
            <a:extLst>
              <a:ext uri="{FF2B5EF4-FFF2-40B4-BE49-F238E27FC236}">
                <a16:creationId xmlns:a16="http://schemas.microsoft.com/office/drawing/2014/main" id="{776268BA-02B5-728C-94A2-03BC82A8FB45}"/>
              </a:ext>
            </a:extLst>
          </p:cNvPr>
          <p:cNvSpPr>
            <a:spLocks noGrp="1"/>
          </p:cNvSpPr>
          <p:nvPr>
            <p:ph type="dt" sz="half" idx="10"/>
          </p:nvPr>
        </p:nvSpPr>
        <p:spPr/>
        <p:txBody>
          <a:bodyPr/>
          <a:lstStyle/>
          <a:p>
            <a:pPr algn="ctr"/>
            <a:r>
              <a:rPr lang="en-US"/>
              <a:t>2/6/26</a:t>
            </a:r>
            <a:endParaRPr lang="en-US" dirty="0"/>
          </a:p>
        </p:txBody>
      </p:sp>
      <p:sp>
        <p:nvSpPr>
          <p:cNvPr id="3" name="Slide Number Placeholder 2">
            <a:extLst>
              <a:ext uri="{FF2B5EF4-FFF2-40B4-BE49-F238E27FC236}">
                <a16:creationId xmlns:a16="http://schemas.microsoft.com/office/drawing/2014/main" id="{94AA6A78-1D75-A9F1-E5BD-18D3F03C78FD}"/>
              </a:ext>
            </a:extLst>
          </p:cNvPr>
          <p:cNvSpPr>
            <a:spLocks noGrp="1"/>
          </p:cNvSpPr>
          <p:nvPr>
            <p:ph type="sldNum" sz="quarter" idx="12"/>
          </p:nvPr>
        </p:nvSpPr>
        <p:spPr/>
        <p:txBody>
          <a:bodyPr/>
          <a:lstStyle/>
          <a:p>
            <a:fld id="{ABDA560F-461C-6043-9BC4-489BA92F7161}" type="slidenum">
              <a:rPr lang="en-US" smtClean="0"/>
              <a:t>2</a:t>
            </a:fld>
            <a:endParaRPr lang="en-US"/>
          </a:p>
        </p:txBody>
      </p:sp>
      <p:sp>
        <p:nvSpPr>
          <p:cNvPr id="4" name="Google Shape;98;p14">
            <a:extLst>
              <a:ext uri="{FF2B5EF4-FFF2-40B4-BE49-F238E27FC236}">
                <a16:creationId xmlns:a16="http://schemas.microsoft.com/office/drawing/2014/main" id="{68E75E60-516C-5ACC-9B2C-B6A1774A889E}"/>
              </a:ext>
            </a:extLst>
          </p:cNvPr>
          <p:cNvSpPr txBox="1">
            <a:spLocks/>
          </p:cNvSpPr>
          <p:nvPr/>
        </p:nvSpPr>
        <p:spPr>
          <a:xfrm>
            <a:off x="838200" y="2114209"/>
            <a:ext cx="10377881" cy="2863821"/>
          </a:xfrm>
          <a:prstGeom prst="rect">
            <a:avLst/>
          </a:prstGeom>
          <a:noFill/>
          <a:ln>
            <a:noFill/>
          </a:ln>
        </p:spPr>
        <p:txBody>
          <a:bodyPr spcFirstLastPara="1" vert="horz" wrap="square" lIns="91425" tIns="45700" rIns="91425" bIns="4570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Clr>
                <a:schemeClr val="dk1"/>
              </a:buClr>
              <a:buSzPts val="1100"/>
              <a:buFont typeface="Arial"/>
              <a:buNone/>
            </a:pPr>
            <a:r>
              <a:rPr lang="en-US" sz="2500" b="1" dirty="0">
                <a:latin typeface="Arial"/>
                <a:ea typeface="Arial"/>
                <a:cs typeface="Arial"/>
                <a:sym typeface="Arial"/>
              </a:rPr>
              <a:t>Instructor:</a:t>
            </a:r>
            <a:r>
              <a:rPr lang="en-US" sz="2500" b="1" dirty="0"/>
              <a:t> </a:t>
            </a:r>
            <a:r>
              <a:rPr lang="en-US" sz="2500" b="1" dirty="0">
                <a:latin typeface="Arial"/>
                <a:ea typeface="Arial"/>
                <a:cs typeface="Arial"/>
                <a:sym typeface="Arial"/>
              </a:rPr>
              <a:t>Brandon Reyes</a:t>
            </a:r>
          </a:p>
          <a:p>
            <a:pPr marL="635000" lvl="1" indent="-196850">
              <a:spcBef>
                <a:spcPts val="800"/>
              </a:spcBef>
              <a:buSzPts val="2500"/>
            </a:pPr>
            <a:r>
              <a:rPr lang="en-US" sz="2100" dirty="0">
                <a:latin typeface="Arial"/>
                <a:ea typeface="Arial"/>
                <a:cs typeface="Arial"/>
                <a:sym typeface="Arial"/>
              </a:rPr>
              <a:t>Research Computing</a:t>
            </a:r>
          </a:p>
          <a:p>
            <a:pPr marL="177800" lvl="0" indent="-196850" algn="l" rtl="0">
              <a:spcBef>
                <a:spcPts val="800"/>
              </a:spcBef>
              <a:spcAft>
                <a:spcPts val="0"/>
              </a:spcAft>
              <a:buSzPts val="2500"/>
              <a:buFont typeface="Arial"/>
              <a:buChar char="•"/>
            </a:pPr>
            <a:r>
              <a:rPr lang="en-US" sz="2500" dirty="0">
                <a:latin typeface="Arial"/>
                <a:ea typeface="Arial"/>
                <a:cs typeface="Arial"/>
                <a:sym typeface="Arial"/>
              </a:rPr>
              <a:t>Website: </a:t>
            </a:r>
            <a:r>
              <a:rPr lang="en-US" sz="2500" u="sng" dirty="0">
                <a:solidFill>
                  <a:schemeClr val="hlink"/>
                </a:solidFill>
                <a:latin typeface="Arial"/>
                <a:ea typeface="Arial"/>
                <a:cs typeface="Arial"/>
                <a:sym typeface="Arial"/>
                <a:hlinkClick r:id="rId3"/>
              </a:rPr>
              <a:t>www.colorado.edu</a:t>
            </a:r>
            <a:r>
              <a:rPr lang="en-US" sz="2500" u="sng" dirty="0">
                <a:solidFill>
                  <a:schemeClr val="hlink"/>
                </a:solidFill>
                <a:latin typeface="Arial"/>
                <a:ea typeface="Arial"/>
                <a:cs typeface="Arial"/>
                <a:sym typeface="Arial"/>
              </a:rPr>
              <a:t>/</a:t>
            </a:r>
            <a:r>
              <a:rPr lang="en-US" sz="2500" u="sng" dirty="0" err="1">
                <a:solidFill>
                  <a:schemeClr val="hlink"/>
                </a:solidFill>
                <a:latin typeface="Arial"/>
                <a:ea typeface="Arial"/>
                <a:cs typeface="Arial"/>
                <a:sym typeface="Arial"/>
              </a:rPr>
              <a:t>rc</a:t>
            </a:r>
            <a:endParaRPr lang="en-US" sz="2500" dirty="0">
              <a:solidFill>
                <a:schemeClr val="hlink"/>
              </a:solidFill>
              <a:latin typeface="Arial"/>
              <a:ea typeface="Arial"/>
              <a:cs typeface="Arial"/>
              <a:sym typeface="Arial"/>
            </a:endParaRPr>
          </a:p>
          <a:p>
            <a:pPr marL="177800" lvl="0" indent="-196850" algn="l" rtl="0">
              <a:spcBef>
                <a:spcPts val="800"/>
              </a:spcBef>
              <a:spcAft>
                <a:spcPts val="0"/>
              </a:spcAft>
              <a:buSzPts val="2500"/>
              <a:buFont typeface="Arial"/>
              <a:buChar char="•"/>
            </a:pPr>
            <a:r>
              <a:rPr lang="en-US" sz="2500" dirty="0">
                <a:latin typeface="Arial"/>
                <a:ea typeface="Arial"/>
                <a:cs typeface="Arial"/>
                <a:sym typeface="Arial"/>
              </a:rPr>
              <a:t>Documentation: </a:t>
            </a:r>
            <a:r>
              <a:rPr lang="en-US" sz="2500" dirty="0">
                <a:latin typeface="Arial"/>
                <a:ea typeface="Arial"/>
                <a:cs typeface="Arial"/>
                <a:sym typeface="Arial"/>
                <a:hlinkClick r:id="rId4"/>
              </a:rPr>
              <a:t>https://curc.readthedocs.io</a:t>
            </a:r>
            <a:r>
              <a:rPr lang="en-US" sz="2500" dirty="0">
                <a:latin typeface="Arial"/>
                <a:ea typeface="Arial"/>
                <a:cs typeface="Arial"/>
                <a:sym typeface="Arial"/>
              </a:rPr>
              <a:t> </a:t>
            </a:r>
          </a:p>
          <a:p>
            <a:pPr marL="177800" lvl="0" indent="-196850" algn="l" rtl="0">
              <a:spcBef>
                <a:spcPts val="800"/>
              </a:spcBef>
              <a:spcAft>
                <a:spcPts val="0"/>
              </a:spcAft>
              <a:buSzPts val="2500"/>
              <a:buFont typeface="Arial"/>
              <a:buChar char="•"/>
            </a:pPr>
            <a:r>
              <a:rPr lang="en-US" sz="2500" dirty="0">
                <a:latin typeface="Arial"/>
                <a:ea typeface="Arial"/>
                <a:cs typeface="Arial"/>
                <a:sym typeface="Arial"/>
              </a:rPr>
              <a:t>Helpdesk: </a:t>
            </a:r>
            <a:r>
              <a:rPr lang="en-US" sz="2500" dirty="0">
                <a:latin typeface="Arial"/>
                <a:ea typeface="Arial"/>
                <a:cs typeface="Arial"/>
                <a:sym typeface="Arial"/>
                <a:hlinkClick r:id="rId5"/>
              </a:rPr>
              <a:t>support request form</a:t>
            </a:r>
            <a:r>
              <a:rPr lang="en-US" sz="2500" dirty="0">
                <a:latin typeface="Arial"/>
                <a:ea typeface="Arial"/>
                <a:cs typeface="Arial"/>
                <a:sym typeface="Arial"/>
              </a:rPr>
              <a:t> </a:t>
            </a:r>
            <a:endParaRPr lang="en-US" sz="2500" u="sng" dirty="0">
              <a:solidFill>
                <a:schemeClr val="hlink"/>
              </a:solidFill>
              <a:latin typeface="Arial"/>
              <a:ea typeface="Arial"/>
              <a:cs typeface="Arial"/>
              <a:sym typeface="Arial"/>
            </a:endParaRPr>
          </a:p>
          <a:p>
            <a:pPr marL="177800" lvl="0" indent="-196850" algn="l" rtl="0">
              <a:spcBef>
                <a:spcPts val="800"/>
              </a:spcBef>
              <a:spcAft>
                <a:spcPts val="0"/>
              </a:spcAft>
              <a:buSzPts val="2500"/>
              <a:buFont typeface="Arial"/>
              <a:buChar char="•"/>
            </a:pPr>
            <a:r>
              <a:rPr lang="en-US" sz="2500" dirty="0">
                <a:latin typeface="Arial"/>
                <a:ea typeface="Arial"/>
                <a:cs typeface="Arial"/>
                <a:sym typeface="Arial"/>
              </a:rPr>
              <a:t>Survey: </a:t>
            </a:r>
            <a:r>
              <a:rPr lang="en-US" sz="2500" u="sng" dirty="0">
                <a:solidFill>
                  <a:schemeClr val="hlink"/>
                </a:solidFill>
                <a:latin typeface="Arial"/>
                <a:ea typeface="Arial"/>
                <a:cs typeface="Arial"/>
                <a:sym typeface="Arial"/>
                <a:hlinkClick r:id="rId6"/>
              </a:rPr>
              <a:t>http://tinyurl.com/curc-survey18</a:t>
            </a:r>
            <a:r>
              <a:rPr lang="en-US" sz="2500" dirty="0">
                <a:solidFill>
                  <a:srgbClr val="0097A7"/>
                </a:solidFill>
                <a:latin typeface="Arial"/>
                <a:ea typeface="Arial"/>
                <a:cs typeface="Arial"/>
                <a:sym typeface="Arial"/>
              </a:rPr>
              <a:t>  </a:t>
            </a:r>
            <a:endParaRPr lang="en-US" sz="2500" dirty="0">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D33A2-C0C4-D763-CA26-380B2B9527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1E7AFA-5234-4D1A-B9FB-8A9C8560F72A}"/>
              </a:ext>
            </a:extLst>
          </p:cNvPr>
          <p:cNvSpPr>
            <a:spLocks noGrp="1"/>
          </p:cNvSpPr>
          <p:nvPr>
            <p:ph type="title"/>
          </p:nvPr>
        </p:nvSpPr>
        <p:spPr>
          <a:xfrm>
            <a:off x="838200" y="0"/>
            <a:ext cx="10515600" cy="1325563"/>
          </a:xfrm>
        </p:spPr>
        <p:txBody>
          <a:bodyPr/>
          <a:lstStyle/>
          <a:p>
            <a:r>
              <a:rPr lang="en-US" dirty="0"/>
              <a:t>Using CURC’s </a:t>
            </a:r>
            <a:r>
              <a:rPr lang="en-US" dirty="0" err="1"/>
              <a:t>Ollama</a:t>
            </a:r>
            <a:r>
              <a:rPr lang="en-US" dirty="0"/>
              <a:t> install  </a:t>
            </a:r>
          </a:p>
        </p:txBody>
      </p:sp>
      <p:sp>
        <p:nvSpPr>
          <p:cNvPr id="3" name="Content Placeholder 2">
            <a:extLst>
              <a:ext uri="{FF2B5EF4-FFF2-40B4-BE49-F238E27FC236}">
                <a16:creationId xmlns:a16="http://schemas.microsoft.com/office/drawing/2014/main" id="{8A8D75BD-B23C-0FA2-16C2-0F19733B6539}"/>
              </a:ext>
            </a:extLst>
          </p:cNvPr>
          <p:cNvSpPr>
            <a:spLocks noGrp="1"/>
          </p:cNvSpPr>
          <p:nvPr>
            <p:ph idx="1"/>
          </p:nvPr>
        </p:nvSpPr>
        <p:spPr>
          <a:xfrm>
            <a:off x="838200" y="1518699"/>
            <a:ext cx="10515600" cy="4643562"/>
          </a:xfrm>
        </p:spPr>
        <p:txBody>
          <a:bodyPr>
            <a:normAutofit fontScale="92500" lnSpcReduction="10000"/>
          </a:bodyPr>
          <a:lstStyle/>
          <a:p>
            <a:pPr marL="0" indent="0">
              <a:buNone/>
            </a:pPr>
            <a:r>
              <a:rPr lang="en-US" sz="2400" dirty="0"/>
              <a:t>The latest version of </a:t>
            </a:r>
            <a:r>
              <a:rPr lang="en-US" sz="2400" dirty="0" err="1"/>
              <a:t>Ollama</a:t>
            </a:r>
            <a:r>
              <a:rPr lang="en-US" sz="2400" dirty="0"/>
              <a:t> is available via our module stack. Once on a compatible compute node, you can load the module using:</a:t>
            </a:r>
          </a:p>
          <a:p>
            <a:pPr marL="0" indent="0">
              <a:buNone/>
            </a:pPr>
            <a:endParaRPr lang="en-US" sz="200" dirty="0"/>
          </a:p>
          <a:p>
            <a:pPr marL="0" indent="0">
              <a:buNone/>
            </a:pPr>
            <a:r>
              <a:rPr lang="en-US" sz="2400" dirty="0">
                <a:solidFill>
                  <a:schemeClr val="accent1"/>
                </a:solidFill>
              </a:rPr>
              <a:t>module load </a:t>
            </a:r>
            <a:r>
              <a:rPr lang="en-US" sz="2400" dirty="0" err="1">
                <a:solidFill>
                  <a:schemeClr val="accent1"/>
                </a:solidFill>
              </a:rPr>
              <a:t>ollama</a:t>
            </a:r>
            <a:endParaRPr lang="en-US" sz="2400" dirty="0">
              <a:solidFill>
                <a:schemeClr val="accent1"/>
              </a:solidFill>
            </a:endParaRPr>
          </a:p>
          <a:p>
            <a:pPr marL="0" indent="0">
              <a:buNone/>
            </a:pPr>
            <a:endParaRPr lang="en-US" sz="200" dirty="0">
              <a:solidFill>
                <a:srgbClr val="FF0000"/>
              </a:solidFill>
            </a:endParaRPr>
          </a:p>
          <a:p>
            <a:r>
              <a:rPr lang="en-US" sz="2400" dirty="0"/>
              <a:t>Starts an </a:t>
            </a:r>
            <a:r>
              <a:rPr lang="en-US" sz="2400" dirty="0" err="1"/>
              <a:t>Ollama</a:t>
            </a:r>
            <a:r>
              <a:rPr lang="en-US" sz="2400" dirty="0"/>
              <a:t> server for you and sets all necessary environment variables </a:t>
            </a:r>
          </a:p>
          <a:p>
            <a:r>
              <a:rPr lang="en-US" sz="2400" dirty="0"/>
              <a:t>Uses CURC’s hosted LLMs by default</a:t>
            </a:r>
          </a:p>
          <a:p>
            <a:pPr marL="0" indent="0">
              <a:buNone/>
            </a:pPr>
            <a:r>
              <a:rPr lang="en-US" sz="2400" dirty="0"/>
              <a:t>If you would like to point to your own directory that contains LLMs, this can be done with:</a:t>
            </a:r>
          </a:p>
          <a:p>
            <a:pPr marL="0" indent="0">
              <a:buNone/>
            </a:pPr>
            <a:endParaRPr lang="en-US" sz="200" dirty="0"/>
          </a:p>
          <a:p>
            <a:pPr marL="0" indent="0">
              <a:buNone/>
            </a:pPr>
            <a:r>
              <a:rPr lang="en-US" sz="2400" dirty="0">
                <a:solidFill>
                  <a:schemeClr val="accent1"/>
                </a:solidFill>
              </a:rPr>
              <a:t>export OLLAMA_MODELS=/projects/$USER/</a:t>
            </a:r>
            <a:r>
              <a:rPr lang="en-US" sz="2400" dirty="0" err="1">
                <a:solidFill>
                  <a:schemeClr val="accent1"/>
                </a:solidFill>
              </a:rPr>
              <a:t>my_ollama_models</a:t>
            </a:r>
            <a:r>
              <a:rPr lang="en-US" sz="2400" dirty="0">
                <a:solidFill>
                  <a:schemeClr val="accent1"/>
                </a:solidFill>
              </a:rPr>
              <a:t>; module load </a:t>
            </a:r>
            <a:r>
              <a:rPr lang="en-US" sz="2400" dirty="0" err="1">
                <a:solidFill>
                  <a:schemeClr val="accent1"/>
                </a:solidFill>
              </a:rPr>
              <a:t>ollama</a:t>
            </a:r>
            <a:endParaRPr lang="en-US" sz="2400" dirty="0">
              <a:solidFill>
                <a:schemeClr val="accent1"/>
              </a:solidFill>
            </a:endParaRPr>
          </a:p>
          <a:p>
            <a:pPr marL="0" indent="0">
              <a:buNone/>
            </a:pPr>
            <a:endParaRPr lang="en-US" sz="200" dirty="0">
              <a:solidFill>
                <a:srgbClr val="FF0000"/>
              </a:solidFill>
            </a:endParaRPr>
          </a:p>
          <a:p>
            <a:pPr marL="0" indent="0">
              <a:lnSpc>
                <a:spcPct val="100000"/>
              </a:lnSpc>
              <a:buNone/>
            </a:pPr>
            <a:r>
              <a:rPr lang="en-US" sz="1900" dirty="0">
                <a:solidFill>
                  <a:srgbClr val="FF0000"/>
                </a:solidFill>
              </a:rPr>
              <a:t>This module is only available on CPU nodes and NVIDIA GPU nodes. We only provide the most up-to-date version, and these versions will be updated during each planned maintenance  </a:t>
            </a:r>
          </a:p>
          <a:p>
            <a:pPr marL="0" indent="0">
              <a:lnSpc>
                <a:spcPct val="100000"/>
              </a:lnSpc>
              <a:buNone/>
            </a:pPr>
            <a:endParaRPr lang="en-US" sz="2400" dirty="0">
              <a:solidFill>
                <a:srgbClr val="FF0000"/>
              </a:solidFill>
            </a:endParaRPr>
          </a:p>
        </p:txBody>
      </p:sp>
      <p:sp>
        <p:nvSpPr>
          <p:cNvPr id="4" name="Date Placeholder 3">
            <a:extLst>
              <a:ext uri="{FF2B5EF4-FFF2-40B4-BE49-F238E27FC236}">
                <a16:creationId xmlns:a16="http://schemas.microsoft.com/office/drawing/2014/main" id="{0776C919-2B74-74CD-D010-D792A95CA965}"/>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942A7D1C-0E14-6EFF-D3B7-CA37D0596D2E}"/>
              </a:ext>
            </a:extLst>
          </p:cNvPr>
          <p:cNvSpPr>
            <a:spLocks noGrp="1"/>
          </p:cNvSpPr>
          <p:nvPr>
            <p:ph type="sldNum" sz="quarter" idx="12"/>
          </p:nvPr>
        </p:nvSpPr>
        <p:spPr/>
        <p:txBody>
          <a:bodyPr/>
          <a:lstStyle/>
          <a:p>
            <a:fld id="{ABDA560F-461C-6043-9BC4-489BA92F7161}" type="slidenum">
              <a:rPr lang="en-US" smtClean="0"/>
              <a:t>20</a:t>
            </a:fld>
            <a:endParaRPr lang="en-US"/>
          </a:p>
        </p:txBody>
      </p:sp>
    </p:spTree>
    <p:extLst>
      <p:ext uri="{BB962C8B-B14F-4D97-AF65-F5344CB8AC3E}">
        <p14:creationId xmlns:p14="http://schemas.microsoft.com/office/powerpoint/2010/main" val="26298051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50503-45CB-6027-C8EB-F1435DBC3CD0}"/>
              </a:ext>
            </a:extLst>
          </p:cNvPr>
          <p:cNvSpPr>
            <a:spLocks noGrp="1"/>
          </p:cNvSpPr>
          <p:nvPr>
            <p:ph type="title"/>
          </p:nvPr>
        </p:nvSpPr>
        <p:spPr/>
        <p:txBody>
          <a:bodyPr/>
          <a:lstStyle/>
          <a:p>
            <a:r>
              <a:rPr lang="en-US" dirty="0"/>
              <a:t>Useful </a:t>
            </a:r>
            <a:r>
              <a:rPr lang="en-US" dirty="0" err="1"/>
              <a:t>Ollama</a:t>
            </a:r>
            <a:r>
              <a:rPr lang="en-US" dirty="0"/>
              <a:t> Commands </a:t>
            </a:r>
          </a:p>
        </p:txBody>
      </p:sp>
      <p:sp>
        <p:nvSpPr>
          <p:cNvPr id="3" name="Content Placeholder 2">
            <a:extLst>
              <a:ext uri="{FF2B5EF4-FFF2-40B4-BE49-F238E27FC236}">
                <a16:creationId xmlns:a16="http://schemas.microsoft.com/office/drawing/2014/main" id="{16397ED5-E6F5-6868-1A15-61F31313F251}"/>
              </a:ext>
            </a:extLst>
          </p:cNvPr>
          <p:cNvSpPr>
            <a:spLocks noGrp="1"/>
          </p:cNvSpPr>
          <p:nvPr>
            <p:ph idx="1"/>
          </p:nvPr>
        </p:nvSpPr>
        <p:spPr/>
        <p:txBody>
          <a:bodyPr/>
          <a:lstStyle/>
          <a:p>
            <a:pPr>
              <a:buClr>
                <a:schemeClr val="tx1"/>
              </a:buClr>
            </a:pPr>
            <a:r>
              <a:rPr lang="en-US" dirty="0" err="1">
                <a:solidFill>
                  <a:schemeClr val="accent1"/>
                </a:solidFill>
              </a:rPr>
              <a:t>ollama</a:t>
            </a:r>
            <a:r>
              <a:rPr lang="en-US" dirty="0">
                <a:solidFill>
                  <a:schemeClr val="accent1"/>
                </a:solidFill>
              </a:rPr>
              <a:t> list </a:t>
            </a:r>
          </a:p>
          <a:p>
            <a:pPr lvl="1">
              <a:buClr>
                <a:schemeClr val="tx1"/>
              </a:buClr>
            </a:pPr>
            <a:r>
              <a:rPr lang="en-US" dirty="0"/>
              <a:t>Lists all available models </a:t>
            </a:r>
          </a:p>
          <a:p>
            <a:pPr>
              <a:buClr>
                <a:schemeClr val="tx1"/>
              </a:buClr>
            </a:pPr>
            <a:r>
              <a:rPr lang="en-US" dirty="0" err="1">
                <a:solidFill>
                  <a:schemeClr val="accent1"/>
                </a:solidFill>
              </a:rPr>
              <a:t>ollama</a:t>
            </a:r>
            <a:r>
              <a:rPr lang="en-US" dirty="0">
                <a:solidFill>
                  <a:schemeClr val="accent1"/>
                </a:solidFill>
              </a:rPr>
              <a:t> pull &lt;model&gt;</a:t>
            </a:r>
          </a:p>
          <a:p>
            <a:pPr lvl="1">
              <a:buClr>
                <a:schemeClr val="tx1"/>
              </a:buClr>
            </a:pPr>
            <a:r>
              <a:rPr lang="en-US" dirty="0"/>
              <a:t>Downloads a model if it does not exist, otherwise updates the model</a:t>
            </a:r>
          </a:p>
          <a:p>
            <a:pPr>
              <a:buClr>
                <a:schemeClr val="tx1"/>
              </a:buClr>
            </a:pPr>
            <a:r>
              <a:rPr lang="en-US" dirty="0" err="1">
                <a:solidFill>
                  <a:schemeClr val="accent1"/>
                </a:solidFill>
              </a:rPr>
              <a:t>ollama</a:t>
            </a:r>
            <a:r>
              <a:rPr lang="en-US" dirty="0">
                <a:solidFill>
                  <a:schemeClr val="accent1"/>
                </a:solidFill>
              </a:rPr>
              <a:t> run &lt;model&gt;</a:t>
            </a:r>
          </a:p>
          <a:p>
            <a:pPr lvl="1">
              <a:buClr>
                <a:schemeClr val="tx1"/>
              </a:buClr>
            </a:pPr>
            <a:r>
              <a:rPr lang="en-US" dirty="0"/>
              <a:t>Runs the model from the command line and downloads the model if it does not exist </a:t>
            </a:r>
          </a:p>
          <a:p>
            <a:pPr>
              <a:buClr>
                <a:schemeClr val="tx1"/>
              </a:buClr>
            </a:pPr>
            <a:r>
              <a:rPr lang="en-US" dirty="0" err="1">
                <a:solidFill>
                  <a:schemeClr val="accent1"/>
                </a:solidFill>
              </a:rPr>
              <a:t>ollama</a:t>
            </a:r>
            <a:r>
              <a:rPr lang="en-US" dirty="0">
                <a:solidFill>
                  <a:schemeClr val="accent1"/>
                </a:solidFill>
              </a:rPr>
              <a:t> rm &lt;model&gt;</a:t>
            </a:r>
          </a:p>
          <a:p>
            <a:pPr lvl="1">
              <a:buClr>
                <a:schemeClr val="tx1"/>
              </a:buClr>
            </a:pPr>
            <a:r>
              <a:rPr lang="en-US" dirty="0"/>
              <a:t>Removes the specified model </a:t>
            </a:r>
          </a:p>
        </p:txBody>
      </p:sp>
      <p:sp>
        <p:nvSpPr>
          <p:cNvPr id="4" name="Date Placeholder 3">
            <a:extLst>
              <a:ext uri="{FF2B5EF4-FFF2-40B4-BE49-F238E27FC236}">
                <a16:creationId xmlns:a16="http://schemas.microsoft.com/office/drawing/2014/main" id="{5DCDBA2E-E413-D42B-5B73-7D07EA4564BF}"/>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606BC97C-A9E1-5CA1-8888-ADA22A343245}"/>
              </a:ext>
            </a:extLst>
          </p:cNvPr>
          <p:cNvSpPr>
            <a:spLocks noGrp="1"/>
          </p:cNvSpPr>
          <p:nvPr>
            <p:ph type="sldNum" sz="quarter" idx="12"/>
          </p:nvPr>
        </p:nvSpPr>
        <p:spPr/>
        <p:txBody>
          <a:bodyPr/>
          <a:lstStyle/>
          <a:p>
            <a:fld id="{ABDA560F-461C-6043-9BC4-489BA92F7161}" type="slidenum">
              <a:rPr lang="en-US" smtClean="0"/>
              <a:t>21</a:t>
            </a:fld>
            <a:endParaRPr lang="en-US"/>
          </a:p>
        </p:txBody>
      </p:sp>
    </p:spTree>
    <p:extLst>
      <p:ext uri="{BB962C8B-B14F-4D97-AF65-F5344CB8AC3E}">
        <p14:creationId xmlns:p14="http://schemas.microsoft.com/office/powerpoint/2010/main" val="2348888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65A4F4-635B-AF3B-0FFF-0A82E0DFA9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940E52-2DA6-0763-CD56-85B0D2B446F2}"/>
              </a:ext>
            </a:extLst>
          </p:cNvPr>
          <p:cNvSpPr>
            <a:spLocks noGrp="1"/>
          </p:cNvSpPr>
          <p:nvPr>
            <p:ph type="title"/>
          </p:nvPr>
        </p:nvSpPr>
        <p:spPr/>
        <p:txBody>
          <a:bodyPr/>
          <a:lstStyle/>
          <a:p>
            <a:r>
              <a:rPr lang="en-US" dirty="0"/>
              <a:t>Accessing </a:t>
            </a:r>
            <a:r>
              <a:rPr lang="en-US" dirty="0" err="1"/>
              <a:t>Ollama</a:t>
            </a:r>
            <a:r>
              <a:rPr lang="en-US" dirty="0"/>
              <a:t> in Python </a:t>
            </a:r>
          </a:p>
        </p:txBody>
      </p:sp>
      <p:sp>
        <p:nvSpPr>
          <p:cNvPr id="3" name="Content Placeholder 2">
            <a:extLst>
              <a:ext uri="{FF2B5EF4-FFF2-40B4-BE49-F238E27FC236}">
                <a16:creationId xmlns:a16="http://schemas.microsoft.com/office/drawing/2014/main" id="{DED393DB-0148-B8C6-40D8-BEA0C33CD8FA}"/>
              </a:ext>
            </a:extLst>
          </p:cNvPr>
          <p:cNvSpPr>
            <a:spLocks noGrp="1"/>
          </p:cNvSpPr>
          <p:nvPr>
            <p:ph idx="1"/>
          </p:nvPr>
        </p:nvSpPr>
        <p:spPr/>
        <p:txBody>
          <a:bodyPr/>
          <a:lstStyle/>
          <a:p>
            <a:pPr marL="0" indent="0">
              <a:buNone/>
            </a:pPr>
            <a:r>
              <a:rPr lang="en-US" dirty="0"/>
              <a:t>To use </a:t>
            </a:r>
            <a:r>
              <a:rPr lang="en-US" dirty="0" err="1"/>
              <a:t>Ollama</a:t>
            </a:r>
            <a:r>
              <a:rPr lang="en-US" dirty="0"/>
              <a:t> within Python, you must install the appropriate packages. We have created a minimal </a:t>
            </a:r>
            <a:r>
              <a:rPr lang="en-US" dirty="0" err="1"/>
              <a:t>uv</a:t>
            </a:r>
            <a:r>
              <a:rPr lang="en-US" dirty="0"/>
              <a:t> environment for this. You can obtain access to this environment using: </a:t>
            </a:r>
          </a:p>
          <a:p>
            <a:pPr marL="0" indent="0">
              <a:buNone/>
            </a:pPr>
            <a:endParaRPr lang="en-US" sz="2600" dirty="0"/>
          </a:p>
          <a:p>
            <a:pPr marL="0" indent="0">
              <a:buNone/>
            </a:pPr>
            <a:r>
              <a:rPr lang="en-US" sz="2600" dirty="0">
                <a:solidFill>
                  <a:schemeClr val="accent1"/>
                </a:solidFill>
              </a:rPr>
              <a:t>module load </a:t>
            </a:r>
            <a:r>
              <a:rPr lang="en-US" sz="2600" dirty="0" err="1">
                <a:solidFill>
                  <a:schemeClr val="accent1"/>
                </a:solidFill>
              </a:rPr>
              <a:t>uv</a:t>
            </a:r>
            <a:r>
              <a:rPr lang="en-US" sz="2600" dirty="0">
                <a:solidFill>
                  <a:schemeClr val="accent1"/>
                </a:solidFill>
              </a:rPr>
              <a:t> </a:t>
            </a:r>
          </a:p>
          <a:p>
            <a:pPr marL="0" indent="0">
              <a:buNone/>
            </a:pPr>
            <a:r>
              <a:rPr lang="en-US" sz="2600" dirty="0">
                <a:solidFill>
                  <a:schemeClr val="accent1"/>
                </a:solidFill>
              </a:rPr>
              <a:t>source $CURC_UV_ENV_DIR/</a:t>
            </a:r>
            <a:r>
              <a:rPr lang="en-US" sz="2600" dirty="0" err="1">
                <a:solidFill>
                  <a:schemeClr val="accent1"/>
                </a:solidFill>
              </a:rPr>
              <a:t>ollama</a:t>
            </a:r>
            <a:r>
              <a:rPr lang="en-US" sz="2600" dirty="0">
                <a:solidFill>
                  <a:schemeClr val="accent1"/>
                </a:solidFill>
              </a:rPr>
              <a:t>-python-</a:t>
            </a:r>
            <a:r>
              <a:rPr lang="en-US" sz="2600" dirty="0" err="1">
                <a:solidFill>
                  <a:schemeClr val="accent1"/>
                </a:solidFill>
              </a:rPr>
              <a:t>api</a:t>
            </a:r>
            <a:r>
              <a:rPr lang="en-US" sz="2600" dirty="0">
                <a:solidFill>
                  <a:schemeClr val="accent1"/>
                </a:solidFill>
              </a:rPr>
              <a:t>-env/bin/activate</a:t>
            </a:r>
          </a:p>
          <a:p>
            <a:pPr marL="0" indent="0">
              <a:buNone/>
            </a:pPr>
            <a:endParaRPr lang="en-US" sz="2600" dirty="0"/>
          </a:p>
        </p:txBody>
      </p:sp>
      <p:sp>
        <p:nvSpPr>
          <p:cNvPr id="4" name="Date Placeholder 3">
            <a:extLst>
              <a:ext uri="{FF2B5EF4-FFF2-40B4-BE49-F238E27FC236}">
                <a16:creationId xmlns:a16="http://schemas.microsoft.com/office/drawing/2014/main" id="{F9AAACF4-9D76-BB55-8B2A-05B2D10BDE97}"/>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37BB1051-E103-67CA-7B53-F2136DDB2CC9}"/>
              </a:ext>
            </a:extLst>
          </p:cNvPr>
          <p:cNvSpPr>
            <a:spLocks noGrp="1"/>
          </p:cNvSpPr>
          <p:nvPr>
            <p:ph type="sldNum" sz="quarter" idx="12"/>
          </p:nvPr>
        </p:nvSpPr>
        <p:spPr/>
        <p:txBody>
          <a:bodyPr/>
          <a:lstStyle/>
          <a:p>
            <a:fld id="{ABDA560F-461C-6043-9BC4-489BA92F7161}" type="slidenum">
              <a:rPr lang="en-US" smtClean="0"/>
              <a:t>22</a:t>
            </a:fld>
            <a:endParaRPr lang="en-US"/>
          </a:p>
        </p:txBody>
      </p:sp>
      <p:sp>
        <p:nvSpPr>
          <p:cNvPr id="6" name="TextBox 5">
            <a:extLst>
              <a:ext uri="{FF2B5EF4-FFF2-40B4-BE49-F238E27FC236}">
                <a16:creationId xmlns:a16="http://schemas.microsoft.com/office/drawing/2014/main" id="{4AF9CE45-3A50-53F7-6E49-90F9E36CA480}"/>
              </a:ext>
            </a:extLst>
          </p:cNvPr>
          <p:cNvSpPr txBox="1"/>
          <p:nvPr/>
        </p:nvSpPr>
        <p:spPr>
          <a:xfrm>
            <a:off x="838200" y="5398936"/>
            <a:ext cx="9850004" cy="461665"/>
          </a:xfrm>
          <a:prstGeom prst="rect">
            <a:avLst/>
          </a:prstGeom>
          <a:noFill/>
        </p:spPr>
        <p:txBody>
          <a:bodyPr wrap="none" rtlCol="0">
            <a:spAutoFit/>
          </a:bodyPr>
          <a:lstStyle/>
          <a:p>
            <a:r>
              <a:rPr lang="en-US" sz="2400" u="sng" dirty="0">
                <a:solidFill>
                  <a:srgbClr val="FF0000"/>
                </a:solidFill>
              </a:rPr>
              <a:t>Note: The </a:t>
            </a:r>
            <a:r>
              <a:rPr lang="en-US" sz="2400" u="sng" dirty="0" err="1">
                <a:solidFill>
                  <a:srgbClr val="FF0000"/>
                </a:solidFill>
              </a:rPr>
              <a:t>Ollama</a:t>
            </a:r>
            <a:r>
              <a:rPr lang="en-US" sz="2400" u="sng" dirty="0">
                <a:solidFill>
                  <a:srgbClr val="FF0000"/>
                </a:solidFill>
              </a:rPr>
              <a:t> server needs to be running before you run your code.</a:t>
            </a:r>
          </a:p>
        </p:txBody>
      </p:sp>
    </p:spTree>
    <p:extLst>
      <p:ext uri="{BB962C8B-B14F-4D97-AF65-F5344CB8AC3E}">
        <p14:creationId xmlns:p14="http://schemas.microsoft.com/office/powerpoint/2010/main" val="24749445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9A8DD-FA37-83D0-C22E-ADF7A2855097}"/>
              </a:ext>
            </a:extLst>
          </p:cNvPr>
          <p:cNvSpPr>
            <a:spLocks noGrp="1"/>
          </p:cNvSpPr>
          <p:nvPr>
            <p:ph type="title"/>
          </p:nvPr>
        </p:nvSpPr>
        <p:spPr>
          <a:xfrm>
            <a:off x="838200" y="0"/>
            <a:ext cx="9005515" cy="1325563"/>
          </a:xfrm>
        </p:spPr>
        <p:txBody>
          <a:bodyPr/>
          <a:lstStyle/>
          <a:p>
            <a:r>
              <a:rPr lang="en-US" dirty="0"/>
              <a:t>Example </a:t>
            </a:r>
            <a:r>
              <a:rPr lang="en-US" dirty="0" err="1"/>
              <a:t>Ollama</a:t>
            </a:r>
            <a:r>
              <a:rPr lang="en-US" dirty="0"/>
              <a:t> Python script  </a:t>
            </a:r>
          </a:p>
        </p:txBody>
      </p:sp>
      <p:sp>
        <p:nvSpPr>
          <p:cNvPr id="4" name="Date Placeholder 3">
            <a:extLst>
              <a:ext uri="{FF2B5EF4-FFF2-40B4-BE49-F238E27FC236}">
                <a16:creationId xmlns:a16="http://schemas.microsoft.com/office/drawing/2014/main" id="{8A8F1D92-FB05-A87F-225A-4A44D75445AC}"/>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B833B36D-C168-5B4B-6050-664ABE42B5D8}"/>
              </a:ext>
            </a:extLst>
          </p:cNvPr>
          <p:cNvSpPr>
            <a:spLocks noGrp="1"/>
          </p:cNvSpPr>
          <p:nvPr>
            <p:ph type="sldNum" sz="quarter" idx="12"/>
          </p:nvPr>
        </p:nvSpPr>
        <p:spPr/>
        <p:txBody>
          <a:bodyPr/>
          <a:lstStyle/>
          <a:p>
            <a:fld id="{ABDA560F-461C-6043-9BC4-489BA92F7161}" type="slidenum">
              <a:rPr lang="en-US" smtClean="0"/>
              <a:t>23</a:t>
            </a:fld>
            <a:endParaRPr lang="en-US"/>
          </a:p>
        </p:txBody>
      </p:sp>
      <p:sp>
        <p:nvSpPr>
          <p:cNvPr id="6" name="Rectangle 5">
            <a:extLst>
              <a:ext uri="{FF2B5EF4-FFF2-40B4-BE49-F238E27FC236}">
                <a16:creationId xmlns:a16="http://schemas.microsoft.com/office/drawing/2014/main" id="{B3351D8B-8C9A-0E7E-717B-A1EEAD89E278}"/>
              </a:ext>
            </a:extLst>
          </p:cNvPr>
          <p:cNvSpPr/>
          <p:nvPr/>
        </p:nvSpPr>
        <p:spPr>
          <a:xfrm>
            <a:off x="838200" y="1558456"/>
            <a:ext cx="8301162" cy="3164618"/>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from </a:t>
            </a:r>
            <a:r>
              <a:rPr lang="en-US" dirty="0" err="1">
                <a:solidFill>
                  <a:schemeClr val="tx1"/>
                </a:solidFill>
              </a:rPr>
              <a:t>ollama</a:t>
            </a:r>
            <a:r>
              <a:rPr lang="en-US" dirty="0">
                <a:solidFill>
                  <a:schemeClr val="tx1"/>
                </a:solidFill>
              </a:rPr>
              <a:t> import chat</a:t>
            </a:r>
          </a:p>
          <a:p>
            <a:r>
              <a:rPr lang="en-US" dirty="0">
                <a:solidFill>
                  <a:schemeClr val="tx1"/>
                </a:solidFill>
              </a:rPr>
              <a:t>from </a:t>
            </a:r>
            <a:r>
              <a:rPr lang="en-US" dirty="0" err="1">
                <a:solidFill>
                  <a:schemeClr val="tx1"/>
                </a:solidFill>
              </a:rPr>
              <a:t>ollama</a:t>
            </a:r>
            <a:r>
              <a:rPr lang="en-US" dirty="0">
                <a:solidFill>
                  <a:schemeClr val="tx1"/>
                </a:solidFill>
              </a:rPr>
              <a:t> import </a:t>
            </a:r>
            <a:r>
              <a:rPr lang="en-US" dirty="0" err="1">
                <a:solidFill>
                  <a:schemeClr val="tx1"/>
                </a:solidFill>
              </a:rPr>
              <a:t>ChatResponse</a:t>
            </a:r>
            <a:endParaRPr lang="en-US" dirty="0">
              <a:solidFill>
                <a:schemeClr val="tx1"/>
              </a:solidFill>
            </a:endParaRPr>
          </a:p>
          <a:p>
            <a:endParaRPr lang="en-US" dirty="0">
              <a:solidFill>
                <a:schemeClr val="tx1"/>
              </a:solidFill>
            </a:endParaRPr>
          </a:p>
          <a:p>
            <a:r>
              <a:rPr lang="en-US" dirty="0">
                <a:solidFill>
                  <a:schemeClr val="tx1"/>
                </a:solidFill>
              </a:rPr>
              <a:t>response: </a:t>
            </a:r>
            <a:r>
              <a:rPr lang="en-US" dirty="0" err="1">
                <a:solidFill>
                  <a:schemeClr val="tx1"/>
                </a:solidFill>
              </a:rPr>
              <a:t>ChatResponse</a:t>
            </a:r>
            <a:r>
              <a:rPr lang="en-US" dirty="0">
                <a:solidFill>
                  <a:schemeClr val="tx1"/>
                </a:solidFill>
              </a:rPr>
              <a:t> = chat(model='llama3.1:8b', messages=[</a:t>
            </a:r>
          </a:p>
          <a:p>
            <a:r>
              <a:rPr lang="en-US" dirty="0">
                <a:solidFill>
                  <a:schemeClr val="tx1"/>
                </a:solidFill>
              </a:rPr>
              <a:t>  {</a:t>
            </a:r>
          </a:p>
          <a:p>
            <a:r>
              <a:rPr lang="en-US" dirty="0">
                <a:solidFill>
                  <a:schemeClr val="tx1"/>
                </a:solidFill>
              </a:rPr>
              <a:t>    'role': 'user',</a:t>
            </a:r>
          </a:p>
          <a:p>
            <a:r>
              <a:rPr lang="en-US" dirty="0">
                <a:solidFill>
                  <a:schemeClr val="tx1"/>
                </a:solidFill>
              </a:rPr>
              <a:t>    'content': 'In one sentence, how cool is CU Research Computing?',</a:t>
            </a:r>
          </a:p>
          <a:p>
            <a:r>
              <a:rPr lang="en-US" dirty="0">
                <a:solidFill>
                  <a:schemeClr val="tx1"/>
                </a:solidFill>
              </a:rPr>
              <a:t>  },</a:t>
            </a:r>
          </a:p>
          <a:p>
            <a:r>
              <a:rPr lang="en-US" dirty="0">
                <a:solidFill>
                  <a:schemeClr val="tx1"/>
                </a:solidFill>
              </a:rPr>
              <a:t>])</a:t>
            </a:r>
          </a:p>
          <a:p>
            <a:endParaRPr lang="en-US" dirty="0">
              <a:solidFill>
                <a:schemeClr val="tx1"/>
              </a:solidFill>
            </a:endParaRPr>
          </a:p>
          <a:p>
            <a:r>
              <a:rPr lang="en-US" dirty="0">
                <a:solidFill>
                  <a:schemeClr val="tx1"/>
                </a:solidFill>
              </a:rPr>
              <a:t>print(</a:t>
            </a:r>
            <a:r>
              <a:rPr lang="en-US" dirty="0" err="1">
                <a:solidFill>
                  <a:schemeClr val="tx1"/>
                </a:solidFill>
              </a:rPr>
              <a:t>response.message.content</a:t>
            </a:r>
            <a:r>
              <a:rPr lang="en-US" dirty="0">
                <a:solidFill>
                  <a:schemeClr val="tx1"/>
                </a:solidFill>
              </a:rPr>
              <a:t>)</a:t>
            </a:r>
          </a:p>
        </p:txBody>
      </p:sp>
      <p:sp>
        <p:nvSpPr>
          <p:cNvPr id="7" name="TextBox 6">
            <a:extLst>
              <a:ext uri="{FF2B5EF4-FFF2-40B4-BE49-F238E27FC236}">
                <a16:creationId xmlns:a16="http://schemas.microsoft.com/office/drawing/2014/main" id="{7C9D6E8A-607E-761F-F9B0-B597641ED645}"/>
              </a:ext>
            </a:extLst>
          </p:cNvPr>
          <p:cNvSpPr txBox="1"/>
          <p:nvPr/>
        </p:nvSpPr>
        <p:spPr>
          <a:xfrm>
            <a:off x="838199" y="1189124"/>
            <a:ext cx="1801633" cy="369332"/>
          </a:xfrm>
          <a:prstGeom prst="rect">
            <a:avLst/>
          </a:prstGeom>
          <a:noFill/>
        </p:spPr>
        <p:txBody>
          <a:bodyPr wrap="square" rtlCol="0">
            <a:spAutoFit/>
          </a:bodyPr>
          <a:lstStyle/>
          <a:p>
            <a:r>
              <a:rPr lang="en-US" dirty="0" err="1">
                <a:solidFill>
                  <a:schemeClr val="accent1"/>
                </a:solidFill>
              </a:rPr>
              <a:t>ollama_test.py</a:t>
            </a:r>
            <a:endParaRPr lang="en-US" dirty="0">
              <a:solidFill>
                <a:schemeClr val="accent1"/>
              </a:solidFill>
            </a:endParaRPr>
          </a:p>
        </p:txBody>
      </p:sp>
      <p:sp>
        <p:nvSpPr>
          <p:cNvPr id="8" name="TextBox 7">
            <a:extLst>
              <a:ext uri="{FF2B5EF4-FFF2-40B4-BE49-F238E27FC236}">
                <a16:creationId xmlns:a16="http://schemas.microsoft.com/office/drawing/2014/main" id="{7DFA7FA3-B80C-2E5E-B115-69E2DEFE008C}"/>
              </a:ext>
            </a:extLst>
          </p:cNvPr>
          <p:cNvSpPr txBox="1"/>
          <p:nvPr/>
        </p:nvSpPr>
        <p:spPr>
          <a:xfrm>
            <a:off x="838199" y="5049078"/>
            <a:ext cx="7900284" cy="800219"/>
          </a:xfrm>
          <a:prstGeom prst="rect">
            <a:avLst/>
          </a:prstGeom>
          <a:noFill/>
        </p:spPr>
        <p:txBody>
          <a:bodyPr wrap="square" rtlCol="0">
            <a:spAutoFit/>
          </a:bodyPr>
          <a:lstStyle/>
          <a:p>
            <a:r>
              <a:rPr lang="en-US" dirty="0"/>
              <a:t>To run this script from the command line:</a:t>
            </a:r>
          </a:p>
          <a:p>
            <a:endParaRPr lang="en-US" sz="1000" dirty="0"/>
          </a:p>
          <a:p>
            <a:r>
              <a:rPr lang="en-US" dirty="0">
                <a:solidFill>
                  <a:schemeClr val="accent1"/>
                </a:solidFill>
              </a:rPr>
              <a:t>(</a:t>
            </a:r>
            <a:r>
              <a:rPr lang="en-US" dirty="0" err="1">
                <a:solidFill>
                  <a:schemeClr val="accent1"/>
                </a:solidFill>
              </a:rPr>
              <a:t>ollama</a:t>
            </a:r>
            <a:r>
              <a:rPr lang="en-US" dirty="0">
                <a:solidFill>
                  <a:schemeClr val="accent1"/>
                </a:solidFill>
              </a:rPr>
              <a:t>-python-</a:t>
            </a:r>
            <a:r>
              <a:rPr lang="en-US" dirty="0" err="1">
                <a:solidFill>
                  <a:schemeClr val="accent1"/>
                </a:solidFill>
              </a:rPr>
              <a:t>api</a:t>
            </a:r>
            <a:r>
              <a:rPr lang="en-US" dirty="0">
                <a:solidFill>
                  <a:schemeClr val="accent1"/>
                </a:solidFill>
              </a:rPr>
              <a:t>-env) $ python </a:t>
            </a:r>
            <a:r>
              <a:rPr lang="en-US" dirty="0" err="1">
                <a:solidFill>
                  <a:schemeClr val="accent1"/>
                </a:solidFill>
              </a:rPr>
              <a:t>ollama_test.py</a:t>
            </a:r>
            <a:r>
              <a:rPr lang="en-US" dirty="0">
                <a:solidFill>
                  <a:schemeClr val="accent1"/>
                </a:solidFill>
              </a:rPr>
              <a:t>  </a:t>
            </a:r>
          </a:p>
        </p:txBody>
      </p:sp>
    </p:spTree>
    <p:extLst>
      <p:ext uri="{BB962C8B-B14F-4D97-AF65-F5344CB8AC3E}">
        <p14:creationId xmlns:p14="http://schemas.microsoft.com/office/powerpoint/2010/main" val="41167563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8A531E-2C13-AE9D-555A-355B8EE3F6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ABF306-C3BC-9FE2-9B45-D59FE1CBEFF3}"/>
              </a:ext>
            </a:extLst>
          </p:cNvPr>
          <p:cNvSpPr>
            <a:spLocks noGrp="1"/>
          </p:cNvSpPr>
          <p:nvPr>
            <p:ph type="title"/>
          </p:nvPr>
        </p:nvSpPr>
        <p:spPr>
          <a:xfrm>
            <a:off x="838200" y="0"/>
            <a:ext cx="10515600" cy="1325563"/>
          </a:xfrm>
        </p:spPr>
        <p:txBody>
          <a:bodyPr/>
          <a:lstStyle/>
          <a:p>
            <a:r>
              <a:rPr lang="en-US" dirty="0"/>
              <a:t>Installing </a:t>
            </a:r>
            <a:r>
              <a:rPr lang="en-US" dirty="0" err="1"/>
              <a:t>Ollama</a:t>
            </a:r>
            <a:endParaRPr lang="en-US" dirty="0"/>
          </a:p>
        </p:txBody>
      </p:sp>
      <p:sp>
        <p:nvSpPr>
          <p:cNvPr id="3" name="Content Placeholder 2">
            <a:extLst>
              <a:ext uri="{FF2B5EF4-FFF2-40B4-BE49-F238E27FC236}">
                <a16:creationId xmlns:a16="http://schemas.microsoft.com/office/drawing/2014/main" id="{95973448-D24E-2EAC-91FB-B58952202921}"/>
              </a:ext>
            </a:extLst>
          </p:cNvPr>
          <p:cNvSpPr>
            <a:spLocks noGrp="1"/>
          </p:cNvSpPr>
          <p:nvPr>
            <p:ph idx="1"/>
          </p:nvPr>
        </p:nvSpPr>
        <p:spPr>
          <a:xfrm>
            <a:off x="838200" y="1933574"/>
            <a:ext cx="10166405" cy="2824027"/>
          </a:xfrm>
        </p:spPr>
        <p:txBody>
          <a:bodyPr>
            <a:normAutofit/>
          </a:bodyPr>
          <a:lstStyle/>
          <a:p>
            <a:pPr marL="0" indent="0">
              <a:buNone/>
            </a:pPr>
            <a:r>
              <a:rPr lang="en-US" sz="2400" dirty="0"/>
              <a:t>As noted, our modules only install the newest version of </a:t>
            </a:r>
            <a:r>
              <a:rPr lang="en-US" sz="2400" dirty="0" err="1"/>
              <a:t>Ollama</a:t>
            </a:r>
            <a:r>
              <a:rPr lang="en-US" sz="2400" dirty="0"/>
              <a:t> that is available during our planned maintenance. Sometimes you need an older or newer version. We provide extremely detailed instructions for installing both </a:t>
            </a:r>
            <a:r>
              <a:rPr lang="en-US" sz="2400" dirty="0" err="1"/>
              <a:t>Ollama</a:t>
            </a:r>
            <a:r>
              <a:rPr lang="en-US" sz="2400" dirty="0"/>
              <a:t> and setting up the </a:t>
            </a:r>
            <a:r>
              <a:rPr lang="en-US" sz="2400" dirty="0" err="1"/>
              <a:t>Ollama</a:t>
            </a:r>
            <a:r>
              <a:rPr lang="en-US" sz="2400" dirty="0"/>
              <a:t> Python package via </a:t>
            </a:r>
            <a:r>
              <a:rPr lang="en-US" sz="2400" dirty="0" err="1"/>
              <a:t>uv</a:t>
            </a:r>
            <a:r>
              <a:rPr lang="en-US" sz="2400" dirty="0"/>
              <a:t> in the “Self-install instructions” tab:</a:t>
            </a:r>
          </a:p>
          <a:p>
            <a:pPr marL="0" indent="0">
              <a:buNone/>
            </a:pPr>
            <a:endParaRPr lang="en-US" sz="2400" dirty="0"/>
          </a:p>
          <a:p>
            <a:pPr marL="0" indent="0">
              <a:buNone/>
            </a:pPr>
            <a:r>
              <a:rPr lang="en-US" dirty="0">
                <a:hlinkClick r:id="rId2"/>
              </a:rPr>
              <a:t>https://curc.readthedocs.io/en/latest/ai-ml/llms.html#ollama</a:t>
            </a:r>
            <a:r>
              <a:rPr lang="en-US" dirty="0"/>
              <a:t> </a:t>
            </a:r>
          </a:p>
          <a:p>
            <a:pPr marL="0" indent="0">
              <a:buNone/>
            </a:pPr>
            <a:endParaRPr lang="en-US" sz="2400" dirty="0"/>
          </a:p>
        </p:txBody>
      </p:sp>
      <p:sp>
        <p:nvSpPr>
          <p:cNvPr id="4" name="Date Placeholder 3">
            <a:extLst>
              <a:ext uri="{FF2B5EF4-FFF2-40B4-BE49-F238E27FC236}">
                <a16:creationId xmlns:a16="http://schemas.microsoft.com/office/drawing/2014/main" id="{214C5563-4ADE-EB04-B74E-AA45FF75C25B}"/>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7C307FB0-78EA-AF3D-2A1B-3ABFB13FCE86}"/>
              </a:ext>
            </a:extLst>
          </p:cNvPr>
          <p:cNvSpPr>
            <a:spLocks noGrp="1"/>
          </p:cNvSpPr>
          <p:nvPr>
            <p:ph type="sldNum" sz="quarter" idx="12"/>
          </p:nvPr>
        </p:nvSpPr>
        <p:spPr/>
        <p:txBody>
          <a:bodyPr/>
          <a:lstStyle/>
          <a:p>
            <a:fld id="{ABDA560F-461C-6043-9BC4-489BA92F7161}" type="slidenum">
              <a:rPr lang="en-US" smtClean="0"/>
              <a:t>24</a:t>
            </a:fld>
            <a:endParaRPr lang="en-US"/>
          </a:p>
        </p:txBody>
      </p:sp>
    </p:spTree>
    <p:extLst>
      <p:ext uri="{BB962C8B-B14F-4D97-AF65-F5344CB8AC3E}">
        <p14:creationId xmlns:p14="http://schemas.microsoft.com/office/powerpoint/2010/main" val="42545452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2471C-23AB-A7C3-BC16-0D22966C57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EF65B4-B77B-E76F-671E-2B1AE5B9B54B}"/>
              </a:ext>
            </a:extLst>
          </p:cNvPr>
          <p:cNvSpPr>
            <a:spLocks noGrp="1"/>
          </p:cNvSpPr>
          <p:nvPr>
            <p:ph type="title"/>
          </p:nvPr>
        </p:nvSpPr>
        <p:spPr>
          <a:xfrm>
            <a:off x="838200" y="0"/>
            <a:ext cx="10515600" cy="1325563"/>
          </a:xfrm>
        </p:spPr>
        <p:txBody>
          <a:bodyPr/>
          <a:lstStyle/>
          <a:p>
            <a:r>
              <a:rPr lang="en-US" dirty="0"/>
              <a:t>Transformers by Hugging Face  </a:t>
            </a:r>
          </a:p>
        </p:txBody>
      </p:sp>
      <p:sp>
        <p:nvSpPr>
          <p:cNvPr id="3" name="Content Placeholder 2">
            <a:extLst>
              <a:ext uri="{FF2B5EF4-FFF2-40B4-BE49-F238E27FC236}">
                <a16:creationId xmlns:a16="http://schemas.microsoft.com/office/drawing/2014/main" id="{1ADA81FA-B344-E188-B515-B9F6A0697C74}"/>
              </a:ext>
            </a:extLst>
          </p:cNvPr>
          <p:cNvSpPr>
            <a:spLocks noGrp="1"/>
          </p:cNvSpPr>
          <p:nvPr>
            <p:ph idx="1"/>
          </p:nvPr>
        </p:nvSpPr>
        <p:spPr>
          <a:xfrm>
            <a:off x="750735" y="1781092"/>
            <a:ext cx="10515600" cy="3689405"/>
          </a:xfrm>
        </p:spPr>
        <p:txBody>
          <a:bodyPr>
            <a:normAutofit/>
          </a:bodyPr>
          <a:lstStyle/>
          <a:p>
            <a:pPr marL="0" indent="0">
              <a:buNone/>
            </a:pPr>
            <a:r>
              <a:rPr lang="en-US" sz="2400" dirty="0"/>
              <a:t>Models are not as easy to install as </a:t>
            </a:r>
            <a:r>
              <a:rPr lang="en-US" sz="2400" dirty="0" err="1"/>
              <a:t>Ollama</a:t>
            </a:r>
            <a:endParaRPr lang="en-US" sz="2400" dirty="0"/>
          </a:p>
          <a:p>
            <a:r>
              <a:rPr lang="en-US" sz="2400" dirty="0"/>
              <a:t>Pros:</a:t>
            </a:r>
          </a:p>
          <a:p>
            <a:pPr lvl="1"/>
            <a:r>
              <a:rPr lang="en-US" sz="2000" dirty="0"/>
              <a:t>Provides access to cutting-edge LLMs and datasets: </a:t>
            </a:r>
            <a:r>
              <a:rPr lang="en-US" sz="2000" dirty="0">
                <a:hlinkClick r:id="rId2"/>
              </a:rPr>
              <a:t>https://huggingface.co/</a:t>
            </a:r>
            <a:r>
              <a:rPr lang="en-US" sz="2000" dirty="0"/>
              <a:t> </a:t>
            </a:r>
          </a:p>
          <a:p>
            <a:pPr lvl="1"/>
            <a:r>
              <a:rPr lang="en-US" sz="2000" dirty="0"/>
              <a:t>Provides access to community driven models and models without quantization </a:t>
            </a:r>
          </a:p>
          <a:p>
            <a:r>
              <a:rPr lang="en-US" sz="2400" dirty="0"/>
              <a:t>Cons: </a:t>
            </a:r>
          </a:p>
          <a:p>
            <a:pPr lvl="1"/>
            <a:r>
              <a:rPr lang="en-US" sz="2000" dirty="0"/>
              <a:t>Most well-known models require a Hugging Face account and the acceptance of terms of use to download</a:t>
            </a:r>
          </a:p>
          <a:p>
            <a:pPr lvl="1"/>
            <a:r>
              <a:rPr lang="en-US" sz="2000" dirty="0"/>
              <a:t>If the model uses a different library to run, you have to install those dependencies</a:t>
            </a:r>
          </a:p>
          <a:p>
            <a:pPr lvl="1"/>
            <a:r>
              <a:rPr lang="en-US" sz="2000" dirty="0"/>
              <a:t>Community driven models and datasets are sometimes not vetted  </a:t>
            </a:r>
          </a:p>
        </p:txBody>
      </p:sp>
      <p:sp>
        <p:nvSpPr>
          <p:cNvPr id="4" name="Date Placeholder 3">
            <a:extLst>
              <a:ext uri="{FF2B5EF4-FFF2-40B4-BE49-F238E27FC236}">
                <a16:creationId xmlns:a16="http://schemas.microsoft.com/office/drawing/2014/main" id="{AFECFE39-2A64-FA54-40A9-7CE7ABB8BB38}"/>
              </a:ext>
            </a:extLst>
          </p:cNvPr>
          <p:cNvSpPr>
            <a:spLocks noGrp="1"/>
          </p:cNvSpPr>
          <p:nvPr>
            <p:ph type="dt" sz="half" idx="10"/>
          </p:nvPr>
        </p:nvSpPr>
        <p:spPr/>
        <p:txBody>
          <a:bodyPr/>
          <a:lstStyle/>
          <a:p>
            <a:pPr algn="ctr"/>
            <a:r>
              <a:rPr lang="en-US"/>
              <a:t>2/6/26</a:t>
            </a:r>
            <a:endParaRPr lang="en-US" dirty="0"/>
          </a:p>
        </p:txBody>
      </p:sp>
      <p:sp>
        <p:nvSpPr>
          <p:cNvPr id="5" name="Slide Number Placeholder 4">
            <a:extLst>
              <a:ext uri="{FF2B5EF4-FFF2-40B4-BE49-F238E27FC236}">
                <a16:creationId xmlns:a16="http://schemas.microsoft.com/office/drawing/2014/main" id="{FAEFAAB9-4011-499F-B31D-F76C237D0576}"/>
              </a:ext>
            </a:extLst>
          </p:cNvPr>
          <p:cNvSpPr>
            <a:spLocks noGrp="1"/>
          </p:cNvSpPr>
          <p:nvPr>
            <p:ph type="sldNum" sz="quarter" idx="12"/>
          </p:nvPr>
        </p:nvSpPr>
        <p:spPr/>
        <p:txBody>
          <a:bodyPr/>
          <a:lstStyle/>
          <a:p>
            <a:fld id="{ABDA560F-461C-6043-9BC4-489BA92F7161}" type="slidenum">
              <a:rPr lang="en-US" smtClean="0"/>
              <a:t>25</a:t>
            </a:fld>
            <a:endParaRPr lang="en-US"/>
          </a:p>
        </p:txBody>
      </p:sp>
    </p:spTree>
    <p:extLst>
      <p:ext uri="{BB962C8B-B14F-4D97-AF65-F5344CB8AC3E}">
        <p14:creationId xmlns:p14="http://schemas.microsoft.com/office/powerpoint/2010/main" val="35816228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A1D72D-0E63-F133-CA88-7DC98561A2A6}"/>
              </a:ext>
            </a:extLst>
          </p:cNvPr>
          <p:cNvSpPr>
            <a:spLocks noGrp="1"/>
          </p:cNvSpPr>
          <p:nvPr>
            <p:ph idx="1"/>
          </p:nvPr>
        </p:nvSpPr>
        <p:spPr>
          <a:xfrm>
            <a:off x="1811903" y="2330132"/>
            <a:ext cx="8568193" cy="1748887"/>
          </a:xfrm>
        </p:spPr>
        <p:txBody>
          <a:bodyPr/>
          <a:lstStyle/>
          <a:p>
            <a:pPr marL="0" indent="0">
              <a:buNone/>
            </a:pPr>
            <a:r>
              <a:rPr lang="en-US" sz="4400" dirty="0"/>
              <a:t>Let’s take a look at a model card!</a:t>
            </a:r>
          </a:p>
          <a:p>
            <a:pPr marL="0" indent="0">
              <a:buNone/>
            </a:pPr>
            <a:endParaRPr lang="en-US" sz="1000" dirty="0"/>
          </a:p>
          <a:p>
            <a:pPr marL="0" indent="0">
              <a:buNone/>
            </a:pPr>
            <a:r>
              <a:rPr lang="en-US" sz="3200" dirty="0">
                <a:hlinkClick r:id="rId2"/>
              </a:rPr>
              <a:t>https://huggingface.co/google/gemma-3-12b-it</a:t>
            </a:r>
            <a:r>
              <a:rPr lang="en-US" sz="3200" dirty="0"/>
              <a:t> </a:t>
            </a:r>
          </a:p>
        </p:txBody>
      </p:sp>
      <p:sp>
        <p:nvSpPr>
          <p:cNvPr id="4" name="Date Placeholder 3">
            <a:extLst>
              <a:ext uri="{FF2B5EF4-FFF2-40B4-BE49-F238E27FC236}">
                <a16:creationId xmlns:a16="http://schemas.microsoft.com/office/drawing/2014/main" id="{3B70D823-7885-C07E-FF23-CE3EA70E98BE}"/>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D953AE88-7D65-5985-28CE-B5DE9F40371A}"/>
              </a:ext>
            </a:extLst>
          </p:cNvPr>
          <p:cNvSpPr>
            <a:spLocks noGrp="1"/>
          </p:cNvSpPr>
          <p:nvPr>
            <p:ph type="sldNum" sz="quarter" idx="12"/>
          </p:nvPr>
        </p:nvSpPr>
        <p:spPr/>
        <p:txBody>
          <a:bodyPr/>
          <a:lstStyle/>
          <a:p>
            <a:fld id="{ABDA560F-461C-6043-9BC4-489BA92F7161}" type="slidenum">
              <a:rPr lang="en-US" smtClean="0"/>
              <a:t>26</a:t>
            </a:fld>
            <a:endParaRPr lang="en-US"/>
          </a:p>
        </p:txBody>
      </p:sp>
    </p:spTree>
    <p:extLst>
      <p:ext uri="{BB962C8B-B14F-4D97-AF65-F5344CB8AC3E}">
        <p14:creationId xmlns:p14="http://schemas.microsoft.com/office/powerpoint/2010/main" val="19852860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FB5C71-5EC0-767C-54D0-B4DC0A4647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64C663-497E-0E6E-5B01-D9431D7C0440}"/>
              </a:ext>
            </a:extLst>
          </p:cNvPr>
          <p:cNvSpPr>
            <a:spLocks noGrp="1"/>
          </p:cNvSpPr>
          <p:nvPr>
            <p:ph type="title"/>
          </p:nvPr>
        </p:nvSpPr>
        <p:spPr>
          <a:xfrm>
            <a:off x="838200" y="0"/>
            <a:ext cx="10515600" cy="1325563"/>
          </a:xfrm>
        </p:spPr>
        <p:txBody>
          <a:bodyPr/>
          <a:lstStyle/>
          <a:p>
            <a:r>
              <a:rPr lang="en-US" dirty="0"/>
              <a:t>Using CURC’s Transformers install  </a:t>
            </a:r>
          </a:p>
        </p:txBody>
      </p:sp>
      <p:sp>
        <p:nvSpPr>
          <p:cNvPr id="3" name="Content Placeholder 2">
            <a:extLst>
              <a:ext uri="{FF2B5EF4-FFF2-40B4-BE49-F238E27FC236}">
                <a16:creationId xmlns:a16="http://schemas.microsoft.com/office/drawing/2014/main" id="{3113B1C4-C61F-8AF9-6F65-5756B924BBE2}"/>
              </a:ext>
            </a:extLst>
          </p:cNvPr>
          <p:cNvSpPr>
            <a:spLocks noGrp="1"/>
          </p:cNvSpPr>
          <p:nvPr>
            <p:ph idx="1"/>
          </p:nvPr>
        </p:nvSpPr>
        <p:spPr>
          <a:xfrm>
            <a:off x="838200" y="1661822"/>
            <a:ext cx="10515600" cy="4023360"/>
          </a:xfrm>
        </p:spPr>
        <p:txBody>
          <a:bodyPr>
            <a:normAutofit/>
          </a:bodyPr>
          <a:lstStyle/>
          <a:p>
            <a:pPr marL="0" indent="0">
              <a:buNone/>
            </a:pPr>
            <a:r>
              <a:rPr lang="en-US" sz="2400" dirty="0"/>
              <a:t>The latest version of Transformers is available via our module stack. Once on a compatible compute node, you can load the module using:</a:t>
            </a:r>
          </a:p>
          <a:p>
            <a:pPr marL="0" indent="0">
              <a:buNone/>
            </a:pPr>
            <a:endParaRPr lang="en-US" sz="200" dirty="0"/>
          </a:p>
          <a:p>
            <a:pPr marL="0" indent="0">
              <a:buNone/>
            </a:pPr>
            <a:r>
              <a:rPr lang="en-US" sz="2400" dirty="0">
                <a:solidFill>
                  <a:schemeClr val="accent1"/>
                </a:solidFill>
              </a:rPr>
              <a:t>module load hf-transformers</a:t>
            </a:r>
          </a:p>
          <a:p>
            <a:pPr marL="0" indent="0">
              <a:buNone/>
            </a:pPr>
            <a:endParaRPr lang="en-US" sz="200" dirty="0">
              <a:solidFill>
                <a:srgbClr val="FF0000"/>
              </a:solidFill>
            </a:endParaRPr>
          </a:p>
          <a:p>
            <a:r>
              <a:rPr lang="en-US" sz="2400" dirty="0"/>
              <a:t>Loads base packages using </a:t>
            </a:r>
            <a:r>
              <a:rPr lang="en-US" sz="2400" dirty="0" err="1"/>
              <a:t>uv</a:t>
            </a:r>
            <a:r>
              <a:rPr lang="en-US" sz="2400" dirty="0"/>
              <a:t> and sets general environment variables</a:t>
            </a:r>
          </a:p>
          <a:p>
            <a:r>
              <a:rPr lang="en-US" sz="2400" dirty="0"/>
              <a:t>Unlike </a:t>
            </a:r>
            <a:r>
              <a:rPr lang="en-US" sz="2400" dirty="0" err="1"/>
              <a:t>Ollama</a:t>
            </a:r>
            <a:r>
              <a:rPr lang="en-US" sz="2400" dirty="0"/>
              <a:t>, Transformers isn’t connected to CURC’s LLM directory (more on this later)</a:t>
            </a:r>
          </a:p>
          <a:p>
            <a:endParaRPr lang="en-US" sz="200" dirty="0">
              <a:solidFill>
                <a:srgbClr val="FF0000"/>
              </a:solidFill>
            </a:endParaRPr>
          </a:p>
          <a:p>
            <a:pPr marL="0" indent="0">
              <a:lnSpc>
                <a:spcPct val="100000"/>
              </a:lnSpc>
              <a:buNone/>
            </a:pPr>
            <a:r>
              <a:rPr lang="en-US" sz="1900" dirty="0">
                <a:solidFill>
                  <a:srgbClr val="FF0000"/>
                </a:solidFill>
              </a:rPr>
              <a:t>This module is only available on CPU nodes and NVIDIA GPU nodes. We only provide the most up-to-date version, and these versions will be updated during each planned maintenance  </a:t>
            </a:r>
          </a:p>
          <a:p>
            <a:pPr marL="0" indent="0">
              <a:lnSpc>
                <a:spcPct val="100000"/>
              </a:lnSpc>
              <a:buNone/>
            </a:pPr>
            <a:endParaRPr lang="en-US" sz="2400" dirty="0">
              <a:solidFill>
                <a:srgbClr val="FF0000"/>
              </a:solidFill>
            </a:endParaRPr>
          </a:p>
        </p:txBody>
      </p:sp>
      <p:sp>
        <p:nvSpPr>
          <p:cNvPr id="4" name="Date Placeholder 3">
            <a:extLst>
              <a:ext uri="{FF2B5EF4-FFF2-40B4-BE49-F238E27FC236}">
                <a16:creationId xmlns:a16="http://schemas.microsoft.com/office/drawing/2014/main" id="{4456EBE4-450C-00F7-0097-088CF10E968F}"/>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2642F350-D98D-DFB9-49F4-3BD6DB1CAE2D}"/>
              </a:ext>
            </a:extLst>
          </p:cNvPr>
          <p:cNvSpPr>
            <a:spLocks noGrp="1"/>
          </p:cNvSpPr>
          <p:nvPr>
            <p:ph type="sldNum" sz="quarter" idx="12"/>
          </p:nvPr>
        </p:nvSpPr>
        <p:spPr/>
        <p:txBody>
          <a:bodyPr/>
          <a:lstStyle/>
          <a:p>
            <a:fld id="{ABDA560F-461C-6043-9BC4-489BA92F7161}" type="slidenum">
              <a:rPr lang="en-US" smtClean="0"/>
              <a:t>27</a:t>
            </a:fld>
            <a:endParaRPr lang="en-US"/>
          </a:p>
        </p:txBody>
      </p:sp>
    </p:spTree>
    <p:extLst>
      <p:ext uri="{BB962C8B-B14F-4D97-AF65-F5344CB8AC3E}">
        <p14:creationId xmlns:p14="http://schemas.microsoft.com/office/powerpoint/2010/main" val="22245244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7CE850-A5A3-7651-1C17-068EA2A5E7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B1A6EF-8F72-6C24-3525-BA3DD1FC3DE2}"/>
              </a:ext>
            </a:extLst>
          </p:cNvPr>
          <p:cNvSpPr>
            <a:spLocks noGrp="1"/>
          </p:cNvSpPr>
          <p:nvPr>
            <p:ph type="title"/>
          </p:nvPr>
        </p:nvSpPr>
        <p:spPr>
          <a:xfrm>
            <a:off x="838200" y="0"/>
            <a:ext cx="10515600" cy="1325563"/>
          </a:xfrm>
        </p:spPr>
        <p:txBody>
          <a:bodyPr/>
          <a:lstStyle/>
          <a:p>
            <a:r>
              <a:rPr lang="en-US" dirty="0"/>
              <a:t>Installing Transformers</a:t>
            </a:r>
          </a:p>
        </p:txBody>
      </p:sp>
      <p:sp>
        <p:nvSpPr>
          <p:cNvPr id="3" name="Content Placeholder 2">
            <a:extLst>
              <a:ext uri="{FF2B5EF4-FFF2-40B4-BE49-F238E27FC236}">
                <a16:creationId xmlns:a16="http://schemas.microsoft.com/office/drawing/2014/main" id="{FF4D8D74-5B70-030F-3A25-60B469EEB491}"/>
              </a:ext>
            </a:extLst>
          </p:cNvPr>
          <p:cNvSpPr>
            <a:spLocks noGrp="1"/>
          </p:cNvSpPr>
          <p:nvPr>
            <p:ph idx="1"/>
          </p:nvPr>
        </p:nvSpPr>
        <p:spPr>
          <a:xfrm>
            <a:off x="838200" y="1933574"/>
            <a:ext cx="10166405" cy="2824027"/>
          </a:xfrm>
        </p:spPr>
        <p:txBody>
          <a:bodyPr>
            <a:normAutofit fontScale="85000" lnSpcReduction="10000"/>
          </a:bodyPr>
          <a:lstStyle/>
          <a:p>
            <a:pPr marL="0" indent="0">
              <a:buNone/>
            </a:pPr>
            <a:r>
              <a:rPr lang="en-US" dirty="0"/>
              <a:t>As noted, our modules only install the newest version of Transformers that is available during our planned maintenance. Sometimes you need an older or newer version. We provide extremely detailed instructions for installing Transformers via </a:t>
            </a:r>
            <a:r>
              <a:rPr lang="en-US" dirty="0" err="1"/>
              <a:t>uv</a:t>
            </a:r>
            <a:r>
              <a:rPr lang="en-US" dirty="0"/>
              <a:t> in the “Self-install instructions” tab:</a:t>
            </a:r>
          </a:p>
          <a:p>
            <a:pPr marL="0" indent="0">
              <a:buNone/>
            </a:pPr>
            <a:endParaRPr lang="en-US" sz="2400" dirty="0"/>
          </a:p>
          <a:p>
            <a:pPr marL="0" indent="0">
              <a:buNone/>
            </a:pPr>
            <a:endParaRPr lang="en-US" sz="2400" dirty="0"/>
          </a:p>
          <a:p>
            <a:pPr marL="0" indent="0">
              <a:buNone/>
            </a:pPr>
            <a:r>
              <a:rPr lang="en-US" dirty="0">
                <a:hlinkClick r:id="rId2"/>
              </a:rPr>
              <a:t>https://curc.readthedocs.io/en/latest/ai-ml/llms.html#transformers-by-hugging-face</a:t>
            </a:r>
            <a:r>
              <a:rPr lang="en-US" dirty="0"/>
              <a:t> </a:t>
            </a:r>
          </a:p>
          <a:p>
            <a:pPr marL="0" indent="0">
              <a:buNone/>
            </a:pPr>
            <a:endParaRPr lang="en-US" sz="2400" dirty="0"/>
          </a:p>
        </p:txBody>
      </p:sp>
      <p:sp>
        <p:nvSpPr>
          <p:cNvPr id="4" name="Date Placeholder 3">
            <a:extLst>
              <a:ext uri="{FF2B5EF4-FFF2-40B4-BE49-F238E27FC236}">
                <a16:creationId xmlns:a16="http://schemas.microsoft.com/office/drawing/2014/main" id="{65DDCDF7-6FB2-09DF-B6ED-4E0FC77BD843}"/>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B319794B-F1C3-6A61-54CA-8F32E334397D}"/>
              </a:ext>
            </a:extLst>
          </p:cNvPr>
          <p:cNvSpPr>
            <a:spLocks noGrp="1"/>
          </p:cNvSpPr>
          <p:nvPr>
            <p:ph type="sldNum" sz="quarter" idx="12"/>
          </p:nvPr>
        </p:nvSpPr>
        <p:spPr/>
        <p:txBody>
          <a:bodyPr/>
          <a:lstStyle/>
          <a:p>
            <a:fld id="{ABDA560F-461C-6043-9BC4-489BA92F7161}" type="slidenum">
              <a:rPr lang="en-US" smtClean="0"/>
              <a:t>28</a:t>
            </a:fld>
            <a:endParaRPr lang="en-US"/>
          </a:p>
        </p:txBody>
      </p:sp>
    </p:spTree>
    <p:extLst>
      <p:ext uri="{BB962C8B-B14F-4D97-AF65-F5344CB8AC3E}">
        <p14:creationId xmlns:p14="http://schemas.microsoft.com/office/powerpoint/2010/main" val="42176711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CE356-6ACC-AE1C-9F93-3D2AB91B6883}"/>
              </a:ext>
            </a:extLst>
          </p:cNvPr>
          <p:cNvSpPr>
            <a:spLocks noGrp="1"/>
          </p:cNvSpPr>
          <p:nvPr>
            <p:ph type="title"/>
          </p:nvPr>
        </p:nvSpPr>
        <p:spPr/>
        <p:txBody>
          <a:bodyPr/>
          <a:lstStyle/>
          <a:p>
            <a:r>
              <a:rPr lang="en-US" dirty="0"/>
              <a:t>Downloading models </a:t>
            </a:r>
          </a:p>
        </p:txBody>
      </p:sp>
      <p:sp>
        <p:nvSpPr>
          <p:cNvPr id="3" name="Content Placeholder 2">
            <a:extLst>
              <a:ext uri="{FF2B5EF4-FFF2-40B4-BE49-F238E27FC236}">
                <a16:creationId xmlns:a16="http://schemas.microsoft.com/office/drawing/2014/main" id="{CA1AC092-063E-BA11-17B0-BD24971049D9}"/>
              </a:ext>
            </a:extLst>
          </p:cNvPr>
          <p:cNvSpPr>
            <a:spLocks noGrp="1"/>
          </p:cNvSpPr>
          <p:nvPr>
            <p:ph idx="1"/>
          </p:nvPr>
        </p:nvSpPr>
        <p:spPr/>
        <p:txBody>
          <a:bodyPr>
            <a:normAutofit/>
          </a:bodyPr>
          <a:lstStyle/>
          <a:p>
            <a:r>
              <a:rPr lang="en-US" dirty="0"/>
              <a:t>You must have a Hugging Face account </a:t>
            </a:r>
          </a:p>
          <a:p>
            <a:r>
              <a:rPr lang="en-US" dirty="0"/>
              <a:t>You need to generate a user access token</a:t>
            </a:r>
          </a:p>
          <a:p>
            <a:pPr marL="0" indent="0">
              <a:buNone/>
            </a:pPr>
            <a:endParaRPr lang="en-US" sz="1100" dirty="0"/>
          </a:p>
          <a:p>
            <a:pPr marL="0" indent="0">
              <a:buNone/>
            </a:pPr>
            <a:r>
              <a:rPr lang="en-US" dirty="0"/>
              <a:t>Once your account is setup, you can install models using: </a:t>
            </a:r>
          </a:p>
          <a:p>
            <a:pPr marL="0" indent="0">
              <a:buNone/>
            </a:pPr>
            <a:endParaRPr lang="en-US" sz="1000" dirty="0"/>
          </a:p>
          <a:p>
            <a:pPr marL="0" indent="0">
              <a:buNone/>
            </a:pPr>
            <a:r>
              <a:rPr lang="en-US" dirty="0">
                <a:solidFill>
                  <a:schemeClr val="accent1"/>
                </a:solidFill>
              </a:rPr>
              <a:t>hf download --local-</a:t>
            </a:r>
            <a:r>
              <a:rPr lang="en-US" dirty="0" err="1">
                <a:solidFill>
                  <a:schemeClr val="accent1"/>
                </a:solidFill>
              </a:rPr>
              <a:t>dir</a:t>
            </a:r>
            <a:r>
              <a:rPr lang="en-US" dirty="0">
                <a:solidFill>
                  <a:schemeClr val="accent1"/>
                </a:solidFill>
              </a:rPr>
              <a:t> &lt;install-directory&gt; &lt;hf-model&gt; </a:t>
            </a:r>
          </a:p>
          <a:p>
            <a:pPr marL="0" indent="0">
              <a:buNone/>
            </a:pPr>
            <a:endParaRPr lang="en-US" sz="1000" dirty="0"/>
          </a:p>
          <a:p>
            <a:pPr marL="0" indent="0">
              <a:buNone/>
            </a:pPr>
            <a:r>
              <a:rPr lang="en-US" sz="2000" dirty="0"/>
              <a:t>For in-depth instructions, see </a:t>
            </a:r>
            <a:r>
              <a:rPr lang="en-US" sz="2000" dirty="0">
                <a:hlinkClick r:id="rId2"/>
              </a:rPr>
              <a:t>https://curc.readthedocs.io/en/latest/ai-ml/llms.html#downloading-transformers-compatible-models</a:t>
            </a:r>
            <a:r>
              <a:rPr lang="en-US" sz="2000" dirty="0"/>
              <a:t> </a:t>
            </a:r>
            <a:endParaRPr lang="en-US" dirty="0"/>
          </a:p>
          <a:p>
            <a:pPr marL="0" indent="0">
              <a:buNone/>
            </a:pPr>
            <a:endParaRPr lang="en-US" dirty="0"/>
          </a:p>
        </p:txBody>
      </p:sp>
      <p:sp>
        <p:nvSpPr>
          <p:cNvPr id="4" name="Date Placeholder 3">
            <a:extLst>
              <a:ext uri="{FF2B5EF4-FFF2-40B4-BE49-F238E27FC236}">
                <a16:creationId xmlns:a16="http://schemas.microsoft.com/office/drawing/2014/main" id="{1E965A21-A255-5122-638A-0B16ECFDE350}"/>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6D74D50C-84DA-8913-23B4-81D811F143EA}"/>
              </a:ext>
            </a:extLst>
          </p:cNvPr>
          <p:cNvSpPr>
            <a:spLocks noGrp="1"/>
          </p:cNvSpPr>
          <p:nvPr>
            <p:ph type="sldNum" sz="quarter" idx="12"/>
          </p:nvPr>
        </p:nvSpPr>
        <p:spPr/>
        <p:txBody>
          <a:bodyPr/>
          <a:lstStyle/>
          <a:p>
            <a:fld id="{ABDA560F-461C-6043-9BC4-489BA92F7161}" type="slidenum">
              <a:rPr lang="en-US" smtClean="0"/>
              <a:t>29</a:t>
            </a:fld>
            <a:endParaRPr lang="en-US"/>
          </a:p>
        </p:txBody>
      </p:sp>
    </p:spTree>
    <p:extLst>
      <p:ext uri="{BB962C8B-B14F-4D97-AF65-F5344CB8AC3E}">
        <p14:creationId xmlns:p14="http://schemas.microsoft.com/office/powerpoint/2010/main" val="3710707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olorful mountains and lake">
            <a:extLst>
              <a:ext uri="{FF2B5EF4-FFF2-40B4-BE49-F238E27FC236}">
                <a16:creationId xmlns:a16="http://schemas.microsoft.com/office/drawing/2014/main" id="{2E2F5D57-7FE2-85C9-6B2A-2A04A6F82D77}"/>
              </a:ext>
            </a:extLst>
          </p:cNvPr>
          <p:cNvPicPr>
            <a:picLocks noGrp="1" noRot="1" noChangeAspect="1" noMove="1" noResize="1" noEditPoints="1" noAdjustHandles="1" noChangeArrowheads="1" noChangeShapeType="1" noCrop="1"/>
          </p:cNvPicPr>
          <p:nvPr/>
        </p:nvPicPr>
        <p:blipFill>
          <a:blip r:embed="rId3">
            <a:alphaModFix amt="25000"/>
          </a:blip>
          <a:srcRect t="25263"/>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BCDFF52A-02DF-E45E-EA2E-4E3D4EEBA71E}"/>
              </a:ext>
            </a:extLst>
          </p:cNvPr>
          <p:cNvSpPr txBox="1"/>
          <p:nvPr/>
        </p:nvSpPr>
        <p:spPr>
          <a:xfrm>
            <a:off x="2681844" y="168412"/>
            <a:ext cx="6828311" cy="707886"/>
          </a:xfrm>
          <a:prstGeom prst="rect">
            <a:avLst/>
          </a:prstGeom>
          <a:noFill/>
        </p:spPr>
        <p:txBody>
          <a:bodyPr wrap="square" rtlCol="0" anchor="ctr">
            <a:spAutoFit/>
          </a:bodyPr>
          <a:lstStyle/>
          <a:p>
            <a:pPr algn="ctr"/>
            <a:r>
              <a:rPr lang="en-US" sz="4000" dirty="0">
                <a:latin typeface="Atkinson Hyperlegible" pitchFamily="2" charset="0"/>
              </a:rPr>
              <a:t>Meet the User Support Team</a:t>
            </a:r>
          </a:p>
        </p:txBody>
      </p:sp>
      <p:grpSp>
        <p:nvGrpSpPr>
          <p:cNvPr id="16" name="Group 15">
            <a:extLst>
              <a:ext uri="{FF2B5EF4-FFF2-40B4-BE49-F238E27FC236}">
                <a16:creationId xmlns:a16="http://schemas.microsoft.com/office/drawing/2014/main" id="{125AF1B0-D8A7-0C23-DE18-C13008317D1D}"/>
              </a:ext>
            </a:extLst>
          </p:cNvPr>
          <p:cNvGrpSpPr/>
          <p:nvPr/>
        </p:nvGrpSpPr>
        <p:grpSpPr>
          <a:xfrm>
            <a:off x="1311826" y="1056085"/>
            <a:ext cx="9568346" cy="4745824"/>
            <a:chOff x="1309718" y="1306154"/>
            <a:chExt cx="9568346" cy="4745824"/>
          </a:xfrm>
        </p:grpSpPr>
        <p:pic>
          <p:nvPicPr>
            <p:cNvPr id="3" name="Picture 2" descr="A person in a red blouse&#10;&#10;Description automatically generated">
              <a:extLst>
                <a:ext uri="{FF2B5EF4-FFF2-40B4-BE49-F238E27FC236}">
                  <a16:creationId xmlns:a16="http://schemas.microsoft.com/office/drawing/2014/main" id="{4A101CF4-716B-84EC-F577-5235976630C5}"/>
                </a:ext>
              </a:extLst>
            </p:cNvPr>
            <p:cNvPicPr>
              <a:picLocks noChangeAspect="1"/>
            </p:cNvPicPr>
            <p:nvPr/>
          </p:nvPicPr>
          <p:blipFill>
            <a:blip r:embed="rId4"/>
            <a:stretch>
              <a:fillRect/>
            </a:stretch>
          </p:blipFill>
          <p:spPr>
            <a:xfrm>
              <a:off x="1309718" y="1374009"/>
              <a:ext cx="1529553" cy="1920834"/>
            </a:xfrm>
            <a:prstGeom prst="rect">
              <a:avLst/>
            </a:prstGeom>
          </p:spPr>
        </p:pic>
        <p:pic>
          <p:nvPicPr>
            <p:cNvPr id="7" name="Picture 6" descr="A person in a blue shirt and tie&#10;&#10;Description automatically generated">
              <a:extLst>
                <a:ext uri="{FF2B5EF4-FFF2-40B4-BE49-F238E27FC236}">
                  <a16:creationId xmlns:a16="http://schemas.microsoft.com/office/drawing/2014/main" id="{3C04B7E9-578E-C51B-0814-B5F6BD3EAD14}"/>
                </a:ext>
              </a:extLst>
            </p:cNvPr>
            <p:cNvPicPr>
              <a:picLocks noChangeAspect="1"/>
            </p:cNvPicPr>
            <p:nvPr/>
          </p:nvPicPr>
          <p:blipFill>
            <a:blip r:embed="rId5"/>
            <a:srcRect l="9188" r="13254" b="3616"/>
            <a:stretch/>
          </p:blipFill>
          <p:spPr>
            <a:xfrm>
              <a:off x="3987950" y="1367272"/>
              <a:ext cx="1529553" cy="1899826"/>
            </a:xfrm>
            <a:prstGeom prst="rect">
              <a:avLst/>
            </a:prstGeom>
          </p:spPr>
        </p:pic>
        <p:pic>
          <p:nvPicPr>
            <p:cNvPr id="9" name="Picture 8" descr="A person with glasses smiling&#10;&#10;Description automatically generated">
              <a:extLst>
                <a:ext uri="{FF2B5EF4-FFF2-40B4-BE49-F238E27FC236}">
                  <a16:creationId xmlns:a16="http://schemas.microsoft.com/office/drawing/2014/main" id="{6852E715-CC47-3DF4-05B8-B1BF1E9E6D8A}"/>
                </a:ext>
              </a:extLst>
            </p:cNvPr>
            <p:cNvPicPr>
              <a:picLocks noChangeAspect="1"/>
            </p:cNvPicPr>
            <p:nvPr/>
          </p:nvPicPr>
          <p:blipFill>
            <a:blip r:embed="rId6"/>
            <a:srcRect l="4260" t="2962" r="1259" b="6761"/>
            <a:stretch/>
          </p:blipFill>
          <p:spPr>
            <a:xfrm>
              <a:off x="6666182" y="1367272"/>
              <a:ext cx="1529554" cy="1882899"/>
            </a:xfrm>
            <a:prstGeom prst="rect">
              <a:avLst/>
            </a:prstGeom>
          </p:spPr>
        </p:pic>
        <p:pic>
          <p:nvPicPr>
            <p:cNvPr id="12" name="Picture 11" descr="A person taking a selfie&#10;&#10;Description automatically generated">
              <a:extLst>
                <a:ext uri="{FF2B5EF4-FFF2-40B4-BE49-F238E27FC236}">
                  <a16:creationId xmlns:a16="http://schemas.microsoft.com/office/drawing/2014/main" id="{691C66EC-62C6-F6EA-56D2-E087FC072028}"/>
                </a:ext>
              </a:extLst>
            </p:cNvPr>
            <p:cNvPicPr>
              <a:picLocks noChangeAspect="1"/>
            </p:cNvPicPr>
            <p:nvPr/>
          </p:nvPicPr>
          <p:blipFill>
            <a:blip r:embed="rId7"/>
            <a:srcRect l="9844" r="8704"/>
            <a:stretch/>
          </p:blipFill>
          <p:spPr>
            <a:xfrm>
              <a:off x="9344415" y="1306154"/>
              <a:ext cx="1533649" cy="1882899"/>
            </a:xfrm>
            <a:prstGeom prst="rect">
              <a:avLst/>
            </a:prstGeom>
          </p:spPr>
        </p:pic>
        <p:pic>
          <p:nvPicPr>
            <p:cNvPr id="14" name="Picture 13" descr="A person taking a selfie&#10;&#10;Description automatically generated">
              <a:extLst>
                <a:ext uri="{FF2B5EF4-FFF2-40B4-BE49-F238E27FC236}">
                  <a16:creationId xmlns:a16="http://schemas.microsoft.com/office/drawing/2014/main" id="{73EF5283-2A79-97D5-CBC7-912DFCFD8E6F}"/>
                </a:ext>
              </a:extLst>
            </p:cNvPr>
            <p:cNvPicPr>
              <a:picLocks noChangeAspect="1"/>
            </p:cNvPicPr>
            <p:nvPr/>
          </p:nvPicPr>
          <p:blipFill>
            <a:blip r:embed="rId8"/>
            <a:srcRect l="-765" t="12365" r="15595" b="7416"/>
            <a:stretch/>
          </p:blipFill>
          <p:spPr>
            <a:xfrm>
              <a:off x="1309718" y="4126860"/>
              <a:ext cx="1529553" cy="1920834"/>
            </a:xfrm>
            <a:prstGeom prst="rect">
              <a:avLst/>
            </a:prstGeom>
          </p:spPr>
        </p:pic>
        <p:pic>
          <p:nvPicPr>
            <p:cNvPr id="4" name="Picture 3" descr="A person in a white shirt and tie&#10;&#10;Description automatically generated">
              <a:extLst>
                <a:ext uri="{FF2B5EF4-FFF2-40B4-BE49-F238E27FC236}">
                  <a16:creationId xmlns:a16="http://schemas.microsoft.com/office/drawing/2014/main" id="{F66F9408-D192-FBB2-C8C1-668F7CE9E684}"/>
                </a:ext>
              </a:extLst>
            </p:cNvPr>
            <p:cNvPicPr>
              <a:picLocks noChangeAspect="1"/>
            </p:cNvPicPr>
            <p:nvPr/>
          </p:nvPicPr>
          <p:blipFill>
            <a:blip r:embed="rId9"/>
            <a:srcRect l="12500" r="18782" b="13315"/>
            <a:stretch/>
          </p:blipFill>
          <p:spPr>
            <a:xfrm>
              <a:off x="3987950" y="4131144"/>
              <a:ext cx="1531057" cy="1920834"/>
            </a:xfrm>
            <a:prstGeom prst="rect">
              <a:avLst/>
            </a:prstGeom>
          </p:spPr>
        </p:pic>
        <p:pic>
          <p:nvPicPr>
            <p:cNvPr id="11" name="Picture 10" descr="A person standing on a boat in front of a city&#10;&#10;Description automatically generated">
              <a:extLst>
                <a:ext uri="{FF2B5EF4-FFF2-40B4-BE49-F238E27FC236}">
                  <a16:creationId xmlns:a16="http://schemas.microsoft.com/office/drawing/2014/main" id="{EB5E389A-3CEA-1F3E-CC10-45D4CF490A61}"/>
                </a:ext>
              </a:extLst>
            </p:cNvPr>
            <p:cNvPicPr>
              <a:picLocks noChangeAspect="1"/>
            </p:cNvPicPr>
            <p:nvPr/>
          </p:nvPicPr>
          <p:blipFill rotWithShape="1">
            <a:blip r:embed="rId10"/>
            <a:srcRect l="25438" t="46837" r="25345" b="7410"/>
            <a:stretch/>
          </p:blipFill>
          <p:spPr>
            <a:xfrm>
              <a:off x="6664679" y="4131143"/>
              <a:ext cx="1531057" cy="1920835"/>
            </a:xfrm>
            <a:prstGeom prst="rect">
              <a:avLst/>
            </a:prstGeom>
          </p:spPr>
        </p:pic>
        <p:pic>
          <p:nvPicPr>
            <p:cNvPr id="15" name="Picture 14" descr="A person in a green dress&#10;&#10;Description automatically generated">
              <a:extLst>
                <a:ext uri="{FF2B5EF4-FFF2-40B4-BE49-F238E27FC236}">
                  <a16:creationId xmlns:a16="http://schemas.microsoft.com/office/drawing/2014/main" id="{94179150-44EA-3B36-4875-902F7EAB8BFB}"/>
                </a:ext>
              </a:extLst>
            </p:cNvPr>
            <p:cNvPicPr>
              <a:picLocks noChangeAspect="1"/>
            </p:cNvPicPr>
            <p:nvPr/>
          </p:nvPicPr>
          <p:blipFill>
            <a:blip r:embed="rId11"/>
            <a:srcRect l="18123" r="17472" b="31871"/>
            <a:stretch/>
          </p:blipFill>
          <p:spPr>
            <a:xfrm>
              <a:off x="9344415" y="4131143"/>
              <a:ext cx="1529554" cy="1920835"/>
            </a:xfrm>
            <a:prstGeom prst="rect">
              <a:avLst/>
            </a:prstGeom>
          </p:spPr>
        </p:pic>
      </p:grpSp>
      <p:sp>
        <p:nvSpPr>
          <p:cNvPr id="17" name="TextBox 16">
            <a:extLst>
              <a:ext uri="{FF2B5EF4-FFF2-40B4-BE49-F238E27FC236}">
                <a16:creationId xmlns:a16="http://schemas.microsoft.com/office/drawing/2014/main" id="{F9485A5C-4BC6-AA79-0C3E-7F1625A59597}"/>
              </a:ext>
            </a:extLst>
          </p:cNvPr>
          <p:cNvSpPr txBox="1"/>
          <p:nvPr/>
        </p:nvSpPr>
        <p:spPr>
          <a:xfrm>
            <a:off x="1311826" y="3105832"/>
            <a:ext cx="1529553" cy="646331"/>
          </a:xfrm>
          <a:prstGeom prst="rect">
            <a:avLst/>
          </a:prstGeom>
          <a:noFill/>
        </p:spPr>
        <p:txBody>
          <a:bodyPr wrap="square" rtlCol="0" anchor="ctr">
            <a:spAutoFit/>
          </a:bodyPr>
          <a:lstStyle/>
          <a:p>
            <a:pPr algn="ctr"/>
            <a:r>
              <a:rPr lang="en-US" dirty="0"/>
              <a:t>Layla Freeborn</a:t>
            </a:r>
          </a:p>
        </p:txBody>
      </p:sp>
      <p:sp>
        <p:nvSpPr>
          <p:cNvPr id="18" name="TextBox 17">
            <a:extLst>
              <a:ext uri="{FF2B5EF4-FFF2-40B4-BE49-F238E27FC236}">
                <a16:creationId xmlns:a16="http://schemas.microsoft.com/office/drawing/2014/main" id="{F16B97E5-1C1E-8801-4F96-7D13AB97484B}"/>
              </a:ext>
            </a:extLst>
          </p:cNvPr>
          <p:cNvSpPr txBox="1"/>
          <p:nvPr/>
        </p:nvSpPr>
        <p:spPr>
          <a:xfrm>
            <a:off x="3988556" y="3105832"/>
            <a:ext cx="1529553" cy="646331"/>
          </a:xfrm>
          <a:prstGeom prst="rect">
            <a:avLst/>
          </a:prstGeom>
          <a:noFill/>
        </p:spPr>
        <p:txBody>
          <a:bodyPr wrap="square" rtlCol="0" anchor="ctr">
            <a:spAutoFit/>
          </a:bodyPr>
          <a:lstStyle/>
          <a:p>
            <a:pPr algn="ctr"/>
            <a:r>
              <a:rPr lang="en-US" dirty="0"/>
              <a:t>Brandon Reyes</a:t>
            </a:r>
          </a:p>
        </p:txBody>
      </p:sp>
      <p:sp>
        <p:nvSpPr>
          <p:cNvPr id="19" name="TextBox 18">
            <a:extLst>
              <a:ext uri="{FF2B5EF4-FFF2-40B4-BE49-F238E27FC236}">
                <a16:creationId xmlns:a16="http://schemas.microsoft.com/office/drawing/2014/main" id="{F5427A95-F58E-DBA5-EC1E-6702E1BAB917}"/>
              </a:ext>
            </a:extLst>
          </p:cNvPr>
          <p:cNvSpPr txBox="1"/>
          <p:nvPr/>
        </p:nvSpPr>
        <p:spPr>
          <a:xfrm>
            <a:off x="6665286" y="3105831"/>
            <a:ext cx="1529553" cy="646331"/>
          </a:xfrm>
          <a:prstGeom prst="rect">
            <a:avLst/>
          </a:prstGeom>
          <a:noFill/>
        </p:spPr>
        <p:txBody>
          <a:bodyPr wrap="square" rtlCol="0" anchor="ctr">
            <a:spAutoFit/>
          </a:bodyPr>
          <a:lstStyle/>
          <a:p>
            <a:pPr algn="ctr"/>
            <a:r>
              <a:rPr lang="en-US" dirty="0"/>
              <a:t>Andy Monaghan</a:t>
            </a:r>
          </a:p>
        </p:txBody>
      </p:sp>
      <p:sp>
        <p:nvSpPr>
          <p:cNvPr id="20" name="TextBox 19">
            <a:extLst>
              <a:ext uri="{FF2B5EF4-FFF2-40B4-BE49-F238E27FC236}">
                <a16:creationId xmlns:a16="http://schemas.microsoft.com/office/drawing/2014/main" id="{E72D0BF9-A7F5-B626-6933-D066B9EB39F7}"/>
              </a:ext>
            </a:extLst>
          </p:cNvPr>
          <p:cNvSpPr txBox="1"/>
          <p:nvPr/>
        </p:nvSpPr>
        <p:spPr>
          <a:xfrm>
            <a:off x="9342016" y="3105831"/>
            <a:ext cx="1529553" cy="646331"/>
          </a:xfrm>
          <a:prstGeom prst="rect">
            <a:avLst/>
          </a:prstGeom>
          <a:noFill/>
        </p:spPr>
        <p:txBody>
          <a:bodyPr wrap="square" rtlCol="0" anchor="ctr">
            <a:spAutoFit/>
          </a:bodyPr>
          <a:lstStyle/>
          <a:p>
            <a:pPr algn="ctr"/>
            <a:r>
              <a:rPr lang="en-US" dirty="0"/>
              <a:t>Michael Schneider</a:t>
            </a:r>
          </a:p>
        </p:txBody>
      </p:sp>
      <p:sp>
        <p:nvSpPr>
          <p:cNvPr id="21" name="TextBox 20">
            <a:extLst>
              <a:ext uri="{FF2B5EF4-FFF2-40B4-BE49-F238E27FC236}">
                <a16:creationId xmlns:a16="http://schemas.microsoft.com/office/drawing/2014/main" id="{5AD132CE-2F6F-8C2F-D5C1-18C5946F0963}"/>
              </a:ext>
            </a:extLst>
          </p:cNvPr>
          <p:cNvSpPr txBox="1"/>
          <p:nvPr/>
        </p:nvSpPr>
        <p:spPr>
          <a:xfrm>
            <a:off x="1311825" y="5908817"/>
            <a:ext cx="1529553" cy="646331"/>
          </a:xfrm>
          <a:prstGeom prst="rect">
            <a:avLst/>
          </a:prstGeom>
          <a:noFill/>
        </p:spPr>
        <p:txBody>
          <a:bodyPr wrap="square" rtlCol="0" anchor="ctr">
            <a:spAutoFit/>
          </a:bodyPr>
          <a:lstStyle/>
          <a:p>
            <a:pPr algn="ctr"/>
            <a:r>
              <a:rPr lang="en-US" dirty="0"/>
              <a:t>John </a:t>
            </a:r>
          </a:p>
          <a:p>
            <a:pPr algn="ctr"/>
            <a:r>
              <a:rPr lang="en-US" dirty="0"/>
              <a:t>Reiland</a:t>
            </a:r>
          </a:p>
        </p:txBody>
      </p:sp>
      <p:sp>
        <p:nvSpPr>
          <p:cNvPr id="22" name="TextBox 21">
            <a:extLst>
              <a:ext uri="{FF2B5EF4-FFF2-40B4-BE49-F238E27FC236}">
                <a16:creationId xmlns:a16="http://schemas.microsoft.com/office/drawing/2014/main" id="{7D9FC82C-B186-A84B-F605-F50B1CE77C35}"/>
              </a:ext>
            </a:extLst>
          </p:cNvPr>
          <p:cNvSpPr txBox="1"/>
          <p:nvPr/>
        </p:nvSpPr>
        <p:spPr>
          <a:xfrm>
            <a:off x="3988555" y="5930821"/>
            <a:ext cx="1529553" cy="646331"/>
          </a:xfrm>
          <a:prstGeom prst="rect">
            <a:avLst/>
          </a:prstGeom>
          <a:noFill/>
        </p:spPr>
        <p:txBody>
          <a:bodyPr wrap="square" rtlCol="0" anchor="ctr">
            <a:spAutoFit/>
          </a:bodyPr>
          <a:lstStyle/>
          <a:p>
            <a:pPr algn="ctr"/>
            <a:r>
              <a:rPr lang="en-US" dirty="0"/>
              <a:t>Dylan Gottlieb</a:t>
            </a:r>
          </a:p>
        </p:txBody>
      </p:sp>
      <p:sp>
        <p:nvSpPr>
          <p:cNvPr id="23" name="TextBox 22">
            <a:extLst>
              <a:ext uri="{FF2B5EF4-FFF2-40B4-BE49-F238E27FC236}">
                <a16:creationId xmlns:a16="http://schemas.microsoft.com/office/drawing/2014/main" id="{60D56D2D-CCF6-D778-D7B2-87FF81C1DA27}"/>
              </a:ext>
            </a:extLst>
          </p:cNvPr>
          <p:cNvSpPr txBox="1"/>
          <p:nvPr/>
        </p:nvSpPr>
        <p:spPr>
          <a:xfrm>
            <a:off x="6665285" y="5908816"/>
            <a:ext cx="1529553" cy="646331"/>
          </a:xfrm>
          <a:prstGeom prst="rect">
            <a:avLst/>
          </a:prstGeom>
          <a:noFill/>
        </p:spPr>
        <p:txBody>
          <a:bodyPr wrap="square" rtlCol="0" anchor="ctr">
            <a:spAutoFit/>
          </a:bodyPr>
          <a:lstStyle/>
          <a:p>
            <a:pPr algn="ctr"/>
            <a:r>
              <a:rPr lang="en-US" dirty="0"/>
              <a:t>Mohal Khandelwal</a:t>
            </a:r>
          </a:p>
        </p:txBody>
      </p:sp>
      <p:sp>
        <p:nvSpPr>
          <p:cNvPr id="24" name="TextBox 23">
            <a:extLst>
              <a:ext uri="{FF2B5EF4-FFF2-40B4-BE49-F238E27FC236}">
                <a16:creationId xmlns:a16="http://schemas.microsoft.com/office/drawing/2014/main" id="{3DD58B31-9795-35E1-0571-74DD68451E2B}"/>
              </a:ext>
            </a:extLst>
          </p:cNvPr>
          <p:cNvSpPr txBox="1"/>
          <p:nvPr/>
        </p:nvSpPr>
        <p:spPr>
          <a:xfrm>
            <a:off x="9350619" y="5909322"/>
            <a:ext cx="1529553" cy="646331"/>
          </a:xfrm>
          <a:prstGeom prst="rect">
            <a:avLst/>
          </a:prstGeom>
          <a:noFill/>
        </p:spPr>
        <p:txBody>
          <a:bodyPr wrap="square" rtlCol="0" anchor="ctr">
            <a:spAutoFit/>
          </a:bodyPr>
          <a:lstStyle/>
          <a:p>
            <a:pPr algn="ctr"/>
            <a:r>
              <a:rPr lang="en-US" dirty="0"/>
              <a:t>Ragan </a:t>
            </a:r>
          </a:p>
          <a:p>
            <a:pPr algn="ctr"/>
            <a:r>
              <a:rPr lang="en-US" dirty="0"/>
              <a:t>Lee</a:t>
            </a:r>
          </a:p>
        </p:txBody>
      </p:sp>
      <p:pic>
        <p:nvPicPr>
          <p:cNvPr id="26" name="Picture 25" descr="A black background with a black square&#10;&#10;Description automatically generated with medium confidence">
            <a:extLst>
              <a:ext uri="{FF2B5EF4-FFF2-40B4-BE49-F238E27FC236}">
                <a16:creationId xmlns:a16="http://schemas.microsoft.com/office/drawing/2014/main" id="{3F93EF16-959D-057F-FB84-D16A8002380C}"/>
              </a:ext>
            </a:extLst>
          </p:cNvPr>
          <p:cNvPicPr>
            <a:picLocks noChangeAspect="1"/>
          </p:cNvPicPr>
          <p:nvPr/>
        </p:nvPicPr>
        <p:blipFill>
          <a:blip r:embed="rId12"/>
          <a:stretch>
            <a:fillRect/>
          </a:stretch>
        </p:blipFill>
        <p:spPr>
          <a:xfrm>
            <a:off x="128955" y="111440"/>
            <a:ext cx="2007576" cy="399467"/>
          </a:xfrm>
          <a:prstGeom prst="rect">
            <a:avLst/>
          </a:prstGeom>
        </p:spPr>
      </p:pic>
    </p:spTree>
    <p:extLst>
      <p:ext uri="{BB962C8B-B14F-4D97-AF65-F5344CB8AC3E}">
        <p14:creationId xmlns:p14="http://schemas.microsoft.com/office/powerpoint/2010/main" val="24271853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B629C9-FFF6-68A0-F7BE-8F6046D419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EF7EEF-8DC4-F1BF-7A4E-9403B241CA9C}"/>
              </a:ext>
            </a:extLst>
          </p:cNvPr>
          <p:cNvSpPr>
            <a:spLocks noGrp="1"/>
          </p:cNvSpPr>
          <p:nvPr>
            <p:ph type="title"/>
          </p:nvPr>
        </p:nvSpPr>
        <p:spPr>
          <a:xfrm>
            <a:off x="776748" y="0"/>
            <a:ext cx="9411929" cy="1163331"/>
          </a:xfrm>
        </p:spPr>
        <p:txBody>
          <a:bodyPr/>
          <a:lstStyle/>
          <a:p>
            <a:r>
              <a:rPr lang="en-US" dirty="0"/>
              <a:t>Example Transformers Python script  </a:t>
            </a:r>
          </a:p>
        </p:txBody>
      </p:sp>
      <p:sp>
        <p:nvSpPr>
          <p:cNvPr id="4" name="Date Placeholder 3">
            <a:extLst>
              <a:ext uri="{FF2B5EF4-FFF2-40B4-BE49-F238E27FC236}">
                <a16:creationId xmlns:a16="http://schemas.microsoft.com/office/drawing/2014/main" id="{21F6E1E2-168C-B44E-B905-9E46B791D63F}"/>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2072ADDC-F079-2AB6-A1D9-45D85AA3C863}"/>
              </a:ext>
            </a:extLst>
          </p:cNvPr>
          <p:cNvSpPr>
            <a:spLocks noGrp="1"/>
          </p:cNvSpPr>
          <p:nvPr>
            <p:ph type="sldNum" sz="quarter" idx="12"/>
          </p:nvPr>
        </p:nvSpPr>
        <p:spPr/>
        <p:txBody>
          <a:bodyPr/>
          <a:lstStyle/>
          <a:p>
            <a:fld id="{ABDA560F-461C-6043-9BC4-489BA92F7161}" type="slidenum">
              <a:rPr lang="en-US" smtClean="0"/>
              <a:t>30</a:t>
            </a:fld>
            <a:endParaRPr lang="en-US"/>
          </a:p>
        </p:txBody>
      </p:sp>
      <p:sp>
        <p:nvSpPr>
          <p:cNvPr id="6" name="Rectangle 5">
            <a:extLst>
              <a:ext uri="{FF2B5EF4-FFF2-40B4-BE49-F238E27FC236}">
                <a16:creationId xmlns:a16="http://schemas.microsoft.com/office/drawing/2014/main" id="{4F1B060C-5AC6-0487-8CF4-8097CE428D33}"/>
              </a:ext>
            </a:extLst>
          </p:cNvPr>
          <p:cNvSpPr/>
          <p:nvPr/>
        </p:nvSpPr>
        <p:spPr>
          <a:xfrm>
            <a:off x="776748" y="1076631"/>
            <a:ext cx="10638503" cy="5161935"/>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50" dirty="0">
                <a:solidFill>
                  <a:schemeClr val="tx1"/>
                </a:solidFill>
              </a:rPr>
              <a:t>from transformers import </a:t>
            </a:r>
            <a:r>
              <a:rPr lang="en-US" sz="1250" dirty="0" err="1">
                <a:solidFill>
                  <a:schemeClr val="tx1"/>
                </a:solidFill>
              </a:rPr>
              <a:t>AutoTokenizer</a:t>
            </a:r>
            <a:r>
              <a:rPr lang="en-US" sz="1250" dirty="0">
                <a:solidFill>
                  <a:schemeClr val="tx1"/>
                </a:solidFill>
              </a:rPr>
              <a:t>, </a:t>
            </a:r>
            <a:r>
              <a:rPr lang="en-US" sz="1250" dirty="0" err="1">
                <a:solidFill>
                  <a:schemeClr val="tx1"/>
                </a:solidFill>
              </a:rPr>
              <a:t>AutoModelForCausalLM</a:t>
            </a:r>
            <a:endParaRPr lang="en-US" sz="1250" dirty="0">
              <a:solidFill>
                <a:schemeClr val="tx1"/>
              </a:solidFill>
            </a:endParaRPr>
          </a:p>
          <a:p>
            <a:r>
              <a:rPr lang="en-US" sz="1250" dirty="0">
                <a:solidFill>
                  <a:schemeClr val="tx1"/>
                </a:solidFill>
              </a:rPr>
              <a:t>import </a:t>
            </a:r>
            <a:r>
              <a:rPr lang="en-US" sz="1250" dirty="0" err="1">
                <a:solidFill>
                  <a:schemeClr val="tx1"/>
                </a:solidFill>
              </a:rPr>
              <a:t>os</a:t>
            </a:r>
            <a:r>
              <a:rPr lang="en-US" sz="1250" dirty="0">
                <a:solidFill>
                  <a:schemeClr val="tx1"/>
                </a:solidFill>
              </a:rPr>
              <a:t> </a:t>
            </a:r>
          </a:p>
          <a:p>
            <a:endParaRPr lang="en-US" sz="1250" dirty="0">
              <a:solidFill>
                <a:schemeClr val="tx1"/>
              </a:solidFill>
            </a:endParaRPr>
          </a:p>
          <a:p>
            <a:r>
              <a:rPr lang="en-US" sz="1250" dirty="0">
                <a:solidFill>
                  <a:schemeClr val="tx1"/>
                </a:solidFill>
              </a:rPr>
              <a:t># Get our system-defined path to CURC's shared LLMs</a:t>
            </a:r>
          </a:p>
          <a:p>
            <a:r>
              <a:rPr lang="en-US" sz="1250" dirty="0">
                <a:solidFill>
                  <a:schemeClr val="tx1"/>
                </a:solidFill>
              </a:rPr>
              <a:t>CURC_LLM_DIR = </a:t>
            </a:r>
            <a:r>
              <a:rPr lang="en-US" sz="1250" dirty="0" err="1">
                <a:solidFill>
                  <a:schemeClr val="tx1"/>
                </a:solidFill>
              </a:rPr>
              <a:t>os.getenv</a:t>
            </a:r>
            <a:r>
              <a:rPr lang="en-US" sz="1250" dirty="0">
                <a:solidFill>
                  <a:schemeClr val="tx1"/>
                </a:solidFill>
              </a:rPr>
              <a:t>('CURC_LLM_DIR')</a:t>
            </a:r>
          </a:p>
          <a:p>
            <a:endParaRPr lang="en-US" sz="1250" dirty="0">
              <a:solidFill>
                <a:schemeClr val="tx1"/>
              </a:solidFill>
            </a:endParaRPr>
          </a:p>
          <a:p>
            <a:r>
              <a:rPr lang="en-US" sz="1250" dirty="0">
                <a:solidFill>
                  <a:schemeClr val="tx1"/>
                </a:solidFill>
              </a:rPr>
              <a:t># Specify that we want to use the gpt-oss-20b model that is in CURC's shared LLM directory </a:t>
            </a:r>
          </a:p>
          <a:p>
            <a:r>
              <a:rPr lang="en-US" sz="1250" dirty="0" err="1">
                <a:solidFill>
                  <a:schemeClr val="tx1"/>
                </a:solidFill>
              </a:rPr>
              <a:t>path_to_model</a:t>
            </a:r>
            <a:r>
              <a:rPr lang="en-US" sz="1250" dirty="0">
                <a:solidFill>
                  <a:schemeClr val="tx1"/>
                </a:solidFill>
              </a:rPr>
              <a:t>=f"{CURC_LLM_DIR}/hf-transformers/gpt-oss-20b"</a:t>
            </a:r>
          </a:p>
          <a:p>
            <a:endParaRPr lang="en-US" sz="1250" dirty="0">
              <a:solidFill>
                <a:schemeClr val="tx1"/>
              </a:solidFill>
            </a:endParaRPr>
          </a:p>
          <a:p>
            <a:r>
              <a:rPr lang="en-US" sz="1250" dirty="0">
                <a:solidFill>
                  <a:schemeClr val="tx1"/>
                </a:solidFill>
              </a:rPr>
              <a:t># Obtain the model-defined tokenizer</a:t>
            </a:r>
          </a:p>
          <a:p>
            <a:r>
              <a:rPr lang="en-US" sz="1250" dirty="0">
                <a:solidFill>
                  <a:schemeClr val="tx1"/>
                </a:solidFill>
              </a:rPr>
              <a:t>tokenizer = </a:t>
            </a:r>
            <a:r>
              <a:rPr lang="en-US" sz="1250" dirty="0" err="1">
                <a:solidFill>
                  <a:schemeClr val="tx1"/>
                </a:solidFill>
              </a:rPr>
              <a:t>AutoTokenizer.from_pretrained</a:t>
            </a:r>
            <a:r>
              <a:rPr lang="en-US" sz="1250" dirty="0">
                <a:solidFill>
                  <a:schemeClr val="tx1"/>
                </a:solidFill>
              </a:rPr>
              <a:t>(</a:t>
            </a:r>
            <a:r>
              <a:rPr lang="en-US" sz="1250" dirty="0" err="1">
                <a:solidFill>
                  <a:schemeClr val="tx1"/>
                </a:solidFill>
              </a:rPr>
              <a:t>path_to_model</a:t>
            </a:r>
            <a:r>
              <a:rPr lang="en-US" sz="1250" dirty="0">
                <a:solidFill>
                  <a:schemeClr val="tx1"/>
                </a:solidFill>
              </a:rPr>
              <a:t>)</a:t>
            </a:r>
          </a:p>
          <a:p>
            <a:endParaRPr lang="en-US" sz="1250" dirty="0">
              <a:solidFill>
                <a:schemeClr val="tx1"/>
              </a:solidFill>
            </a:endParaRPr>
          </a:p>
          <a:p>
            <a:r>
              <a:rPr lang="en-US" sz="1250" dirty="0">
                <a:solidFill>
                  <a:schemeClr val="tx1"/>
                </a:solidFill>
              </a:rPr>
              <a:t># Load the model onto the GPU and do not apply quantization </a:t>
            </a:r>
          </a:p>
          <a:p>
            <a:r>
              <a:rPr lang="en-US" sz="1250" dirty="0">
                <a:solidFill>
                  <a:schemeClr val="tx1"/>
                </a:solidFill>
              </a:rPr>
              <a:t>model = </a:t>
            </a:r>
            <a:r>
              <a:rPr lang="en-US" sz="1250" dirty="0" err="1">
                <a:solidFill>
                  <a:schemeClr val="tx1"/>
                </a:solidFill>
              </a:rPr>
              <a:t>AutoModelForCausalLM.from_pretrained</a:t>
            </a:r>
            <a:r>
              <a:rPr lang="en-US" sz="1250" dirty="0">
                <a:solidFill>
                  <a:schemeClr val="tx1"/>
                </a:solidFill>
              </a:rPr>
              <a:t>(</a:t>
            </a:r>
            <a:r>
              <a:rPr lang="en-US" sz="1250" dirty="0" err="1">
                <a:solidFill>
                  <a:schemeClr val="tx1"/>
                </a:solidFill>
              </a:rPr>
              <a:t>path_to_model</a:t>
            </a:r>
            <a:r>
              <a:rPr lang="en-US" sz="1250" dirty="0">
                <a:solidFill>
                  <a:schemeClr val="tx1"/>
                </a:solidFill>
              </a:rPr>
              <a:t>, </a:t>
            </a:r>
            <a:r>
              <a:rPr lang="en-US" sz="1250" dirty="0" err="1">
                <a:solidFill>
                  <a:schemeClr val="tx1"/>
                </a:solidFill>
              </a:rPr>
              <a:t>device_map</a:t>
            </a:r>
            <a:r>
              <a:rPr lang="en-US" sz="1250" dirty="0">
                <a:solidFill>
                  <a:schemeClr val="tx1"/>
                </a:solidFill>
              </a:rPr>
              <a:t>="</a:t>
            </a:r>
            <a:r>
              <a:rPr lang="en-US" sz="1250" dirty="0" err="1">
                <a:solidFill>
                  <a:schemeClr val="tx1"/>
                </a:solidFill>
              </a:rPr>
              <a:t>cuda</a:t>
            </a:r>
            <a:r>
              <a:rPr lang="en-US" sz="1250" dirty="0">
                <a:solidFill>
                  <a:schemeClr val="tx1"/>
                </a:solidFill>
              </a:rPr>
              <a:t>")</a:t>
            </a:r>
          </a:p>
          <a:p>
            <a:endParaRPr lang="en-US" sz="1250" dirty="0">
              <a:solidFill>
                <a:schemeClr val="tx1"/>
              </a:solidFill>
            </a:endParaRPr>
          </a:p>
          <a:p>
            <a:r>
              <a:rPr lang="en-US" sz="1250" dirty="0">
                <a:solidFill>
                  <a:schemeClr val="tx1"/>
                </a:solidFill>
              </a:rPr>
              <a:t># Specify the task we want the LLM to perform</a:t>
            </a:r>
          </a:p>
          <a:p>
            <a:r>
              <a:rPr lang="en-US" sz="1250" dirty="0">
                <a:solidFill>
                  <a:schemeClr val="tx1"/>
                </a:solidFill>
              </a:rPr>
              <a:t>messages = [{"role": "user", "content": "Write a paragraph about cookies."}]</a:t>
            </a:r>
          </a:p>
          <a:p>
            <a:endParaRPr lang="en-US" sz="1250" dirty="0">
              <a:solidFill>
                <a:schemeClr val="tx1"/>
              </a:solidFill>
            </a:endParaRPr>
          </a:p>
          <a:p>
            <a:r>
              <a:rPr lang="en-US" sz="1250" dirty="0">
                <a:solidFill>
                  <a:schemeClr val="tx1"/>
                </a:solidFill>
              </a:rPr>
              <a:t># Format the input we will provide to the LLM and load this onto the GPU </a:t>
            </a:r>
          </a:p>
          <a:p>
            <a:r>
              <a:rPr lang="en-US" sz="1250" dirty="0">
                <a:solidFill>
                  <a:schemeClr val="tx1"/>
                </a:solidFill>
              </a:rPr>
              <a:t>inputs = </a:t>
            </a:r>
            <a:r>
              <a:rPr lang="en-US" sz="1250" dirty="0" err="1">
                <a:solidFill>
                  <a:schemeClr val="tx1"/>
                </a:solidFill>
              </a:rPr>
              <a:t>tokenizer.apply_chat_template</a:t>
            </a:r>
            <a:r>
              <a:rPr lang="en-US" sz="1250" dirty="0">
                <a:solidFill>
                  <a:schemeClr val="tx1"/>
                </a:solidFill>
              </a:rPr>
              <a:t>(messages, </a:t>
            </a:r>
            <a:r>
              <a:rPr lang="en-US" sz="1250" dirty="0" err="1">
                <a:solidFill>
                  <a:schemeClr val="tx1"/>
                </a:solidFill>
              </a:rPr>
              <a:t>add_generation_prompt</a:t>
            </a:r>
            <a:r>
              <a:rPr lang="en-US" sz="1250" dirty="0">
                <a:solidFill>
                  <a:schemeClr val="tx1"/>
                </a:solidFill>
              </a:rPr>
              <a:t>=True, tokenize=True, </a:t>
            </a:r>
            <a:r>
              <a:rPr lang="en-US" sz="1250" dirty="0" err="1">
                <a:solidFill>
                  <a:schemeClr val="tx1"/>
                </a:solidFill>
              </a:rPr>
              <a:t>return_dict</a:t>
            </a:r>
            <a:r>
              <a:rPr lang="en-US" sz="1250" dirty="0">
                <a:solidFill>
                  <a:schemeClr val="tx1"/>
                </a:solidFill>
              </a:rPr>
              <a:t>=True, </a:t>
            </a:r>
            <a:r>
              <a:rPr lang="en-US" sz="1250" dirty="0" err="1">
                <a:solidFill>
                  <a:schemeClr val="tx1"/>
                </a:solidFill>
              </a:rPr>
              <a:t>return_tensors</a:t>
            </a:r>
            <a:r>
              <a:rPr lang="en-US" sz="1250" dirty="0">
                <a:solidFill>
                  <a:schemeClr val="tx1"/>
                </a:solidFill>
              </a:rPr>
              <a:t>="pt").to(</a:t>
            </a:r>
            <a:r>
              <a:rPr lang="en-US" sz="1250" dirty="0" err="1">
                <a:solidFill>
                  <a:schemeClr val="tx1"/>
                </a:solidFill>
              </a:rPr>
              <a:t>model.device</a:t>
            </a:r>
            <a:r>
              <a:rPr lang="en-US" sz="1250" dirty="0">
                <a:solidFill>
                  <a:schemeClr val="tx1"/>
                </a:solidFill>
              </a:rPr>
              <a:t>)</a:t>
            </a:r>
          </a:p>
          <a:p>
            <a:endParaRPr lang="en-US" sz="1250" dirty="0">
              <a:solidFill>
                <a:schemeClr val="tx1"/>
              </a:solidFill>
            </a:endParaRPr>
          </a:p>
          <a:p>
            <a:r>
              <a:rPr lang="en-US" sz="1250" dirty="0">
                <a:solidFill>
                  <a:schemeClr val="tx1"/>
                </a:solidFill>
              </a:rPr>
              <a:t># Generate the LLM response </a:t>
            </a:r>
          </a:p>
          <a:p>
            <a:r>
              <a:rPr lang="en-US" sz="1250" dirty="0">
                <a:solidFill>
                  <a:schemeClr val="tx1"/>
                </a:solidFill>
              </a:rPr>
              <a:t>outputs = </a:t>
            </a:r>
            <a:r>
              <a:rPr lang="en-US" sz="1250" dirty="0" err="1">
                <a:solidFill>
                  <a:schemeClr val="tx1"/>
                </a:solidFill>
              </a:rPr>
              <a:t>model.generate</a:t>
            </a:r>
            <a:r>
              <a:rPr lang="en-US" sz="1250" dirty="0">
                <a:solidFill>
                  <a:schemeClr val="tx1"/>
                </a:solidFill>
              </a:rPr>
              <a:t>(**inputs, </a:t>
            </a:r>
            <a:r>
              <a:rPr lang="en-US" sz="1250" dirty="0" err="1">
                <a:solidFill>
                  <a:schemeClr val="tx1"/>
                </a:solidFill>
              </a:rPr>
              <a:t>max_new_tokens</a:t>
            </a:r>
            <a:r>
              <a:rPr lang="en-US" sz="1250" dirty="0">
                <a:solidFill>
                  <a:schemeClr val="tx1"/>
                </a:solidFill>
              </a:rPr>
              <a:t>=200)</a:t>
            </a:r>
          </a:p>
          <a:p>
            <a:endParaRPr lang="en-US" sz="1250" dirty="0">
              <a:solidFill>
                <a:schemeClr val="tx1"/>
              </a:solidFill>
            </a:endParaRPr>
          </a:p>
          <a:p>
            <a:r>
              <a:rPr lang="en-US" sz="1250" dirty="0">
                <a:solidFill>
                  <a:schemeClr val="tx1"/>
                </a:solidFill>
              </a:rPr>
              <a:t># Print the provided LLM response</a:t>
            </a:r>
          </a:p>
          <a:p>
            <a:r>
              <a:rPr lang="en-US" sz="1250" dirty="0">
                <a:solidFill>
                  <a:schemeClr val="tx1"/>
                </a:solidFill>
              </a:rPr>
              <a:t>print(</a:t>
            </a:r>
            <a:r>
              <a:rPr lang="en-US" sz="1250" dirty="0" err="1">
                <a:solidFill>
                  <a:schemeClr val="tx1"/>
                </a:solidFill>
              </a:rPr>
              <a:t>tokenizer.decode</a:t>
            </a:r>
            <a:r>
              <a:rPr lang="en-US" sz="1250" dirty="0">
                <a:solidFill>
                  <a:schemeClr val="tx1"/>
                </a:solidFill>
              </a:rPr>
              <a:t>(outputs[0][inputs["</a:t>
            </a:r>
            <a:r>
              <a:rPr lang="en-US" sz="1250" dirty="0" err="1">
                <a:solidFill>
                  <a:schemeClr val="tx1"/>
                </a:solidFill>
              </a:rPr>
              <a:t>input_ids</a:t>
            </a:r>
            <a:r>
              <a:rPr lang="en-US" sz="1250" dirty="0">
                <a:solidFill>
                  <a:schemeClr val="tx1"/>
                </a:solidFill>
              </a:rPr>
              <a:t>"].shape[-1]:]))</a:t>
            </a:r>
          </a:p>
        </p:txBody>
      </p:sp>
    </p:spTree>
    <p:extLst>
      <p:ext uri="{BB962C8B-B14F-4D97-AF65-F5344CB8AC3E}">
        <p14:creationId xmlns:p14="http://schemas.microsoft.com/office/powerpoint/2010/main" val="32950028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085F66-75C3-2CFB-CA54-3F9DE77D6A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708262-CF36-EE61-6BA0-860CFFF8E3C7}"/>
              </a:ext>
            </a:extLst>
          </p:cNvPr>
          <p:cNvSpPr>
            <a:spLocks noGrp="1"/>
          </p:cNvSpPr>
          <p:nvPr>
            <p:ph type="title"/>
          </p:nvPr>
        </p:nvSpPr>
        <p:spPr>
          <a:xfrm>
            <a:off x="903339" y="122360"/>
            <a:ext cx="9411929" cy="1084006"/>
          </a:xfrm>
        </p:spPr>
        <p:txBody>
          <a:bodyPr/>
          <a:lstStyle/>
          <a:p>
            <a:r>
              <a:rPr lang="en-US" dirty="0"/>
              <a:t>Example Transformers Python script  </a:t>
            </a:r>
          </a:p>
        </p:txBody>
      </p:sp>
      <p:sp>
        <p:nvSpPr>
          <p:cNvPr id="4" name="Date Placeholder 3">
            <a:extLst>
              <a:ext uri="{FF2B5EF4-FFF2-40B4-BE49-F238E27FC236}">
                <a16:creationId xmlns:a16="http://schemas.microsoft.com/office/drawing/2014/main" id="{AD727AAE-242C-491C-E8D0-25958A952A60}"/>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C13D2BDC-6426-804C-10FD-51E368D77FB0}"/>
              </a:ext>
            </a:extLst>
          </p:cNvPr>
          <p:cNvSpPr>
            <a:spLocks noGrp="1"/>
          </p:cNvSpPr>
          <p:nvPr>
            <p:ph type="sldNum" sz="quarter" idx="12"/>
          </p:nvPr>
        </p:nvSpPr>
        <p:spPr/>
        <p:txBody>
          <a:bodyPr/>
          <a:lstStyle/>
          <a:p>
            <a:fld id="{ABDA560F-461C-6043-9BC4-489BA92F7161}" type="slidenum">
              <a:rPr lang="en-US" smtClean="0"/>
              <a:t>31</a:t>
            </a:fld>
            <a:endParaRPr lang="en-US"/>
          </a:p>
        </p:txBody>
      </p:sp>
      <p:sp>
        <p:nvSpPr>
          <p:cNvPr id="7" name="TextBox 6">
            <a:extLst>
              <a:ext uri="{FF2B5EF4-FFF2-40B4-BE49-F238E27FC236}">
                <a16:creationId xmlns:a16="http://schemas.microsoft.com/office/drawing/2014/main" id="{D6C1BB78-8ECD-ED94-2BA7-F5BFE73841BA}"/>
              </a:ext>
            </a:extLst>
          </p:cNvPr>
          <p:cNvSpPr txBox="1"/>
          <p:nvPr/>
        </p:nvSpPr>
        <p:spPr>
          <a:xfrm>
            <a:off x="903339" y="2105232"/>
            <a:ext cx="9092412" cy="2308324"/>
          </a:xfrm>
          <a:prstGeom prst="rect">
            <a:avLst/>
          </a:prstGeom>
          <a:noFill/>
        </p:spPr>
        <p:txBody>
          <a:bodyPr wrap="square" rtlCol="0">
            <a:spAutoFit/>
          </a:bodyPr>
          <a:lstStyle/>
          <a:p>
            <a:r>
              <a:rPr lang="en-US" sz="2400" dirty="0"/>
              <a:t>Let’s name our previous script </a:t>
            </a:r>
            <a:r>
              <a:rPr lang="en-US" sz="2400" dirty="0" err="1">
                <a:solidFill>
                  <a:schemeClr val="accent1"/>
                </a:solidFill>
              </a:rPr>
              <a:t>no_quant.py</a:t>
            </a:r>
            <a:r>
              <a:rPr lang="en-US" sz="2400" dirty="0"/>
              <a:t>. To run this script, we first need to make sure that the model has been installed. Once the model has been installed, we can run this script from the command line as follows: </a:t>
            </a:r>
          </a:p>
          <a:p>
            <a:endParaRPr lang="en-US" sz="2400" dirty="0"/>
          </a:p>
          <a:p>
            <a:r>
              <a:rPr lang="en-US" sz="2400" dirty="0">
                <a:solidFill>
                  <a:schemeClr val="accent1"/>
                </a:solidFill>
              </a:rPr>
              <a:t>(hf-transformers-env) $ python </a:t>
            </a:r>
            <a:r>
              <a:rPr lang="en-US" sz="2400" dirty="0" err="1">
                <a:solidFill>
                  <a:schemeClr val="accent1"/>
                </a:solidFill>
              </a:rPr>
              <a:t>no_quant.py</a:t>
            </a:r>
            <a:r>
              <a:rPr lang="en-US" sz="2400" dirty="0">
                <a:solidFill>
                  <a:schemeClr val="accent1"/>
                </a:solidFill>
              </a:rPr>
              <a:t>  </a:t>
            </a:r>
          </a:p>
        </p:txBody>
      </p:sp>
    </p:spTree>
    <p:extLst>
      <p:ext uri="{BB962C8B-B14F-4D97-AF65-F5344CB8AC3E}">
        <p14:creationId xmlns:p14="http://schemas.microsoft.com/office/powerpoint/2010/main" val="2805371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105B2-A180-F241-5C06-7723EF9FF32B}"/>
              </a:ext>
            </a:extLst>
          </p:cNvPr>
          <p:cNvSpPr>
            <a:spLocks noGrp="1"/>
          </p:cNvSpPr>
          <p:nvPr>
            <p:ph type="title"/>
          </p:nvPr>
        </p:nvSpPr>
        <p:spPr>
          <a:xfrm>
            <a:off x="838200" y="50473"/>
            <a:ext cx="10515600" cy="1325563"/>
          </a:xfrm>
        </p:spPr>
        <p:txBody>
          <a:bodyPr/>
          <a:lstStyle/>
          <a:p>
            <a:r>
              <a:rPr lang="en-US" dirty="0"/>
              <a:t>Adding Quantization </a:t>
            </a:r>
          </a:p>
        </p:txBody>
      </p:sp>
      <p:sp>
        <p:nvSpPr>
          <p:cNvPr id="3" name="Content Placeholder 2">
            <a:extLst>
              <a:ext uri="{FF2B5EF4-FFF2-40B4-BE49-F238E27FC236}">
                <a16:creationId xmlns:a16="http://schemas.microsoft.com/office/drawing/2014/main" id="{0D53CBC1-91F9-8CAD-D911-D6589F2C2199}"/>
              </a:ext>
            </a:extLst>
          </p:cNvPr>
          <p:cNvSpPr>
            <a:spLocks noGrp="1"/>
          </p:cNvSpPr>
          <p:nvPr>
            <p:ph idx="1"/>
          </p:nvPr>
        </p:nvSpPr>
        <p:spPr>
          <a:xfrm>
            <a:off x="838200" y="1376036"/>
            <a:ext cx="10515600" cy="1536769"/>
          </a:xfrm>
        </p:spPr>
        <p:txBody>
          <a:bodyPr>
            <a:normAutofit/>
          </a:bodyPr>
          <a:lstStyle/>
          <a:p>
            <a:pPr marL="0" indent="0">
              <a:buNone/>
            </a:pPr>
            <a:r>
              <a:rPr lang="en-US" sz="2400" dirty="0"/>
              <a:t>As mentioned before, some models (Llama-3.1-8B-Instruct) will not fit on a smaller GPU. For this reason, you need to Quantize the model. For those models that use </a:t>
            </a:r>
            <a:r>
              <a:rPr lang="en-US" sz="2400" dirty="0" err="1"/>
              <a:t>PyTorch</a:t>
            </a:r>
            <a:r>
              <a:rPr lang="en-US" sz="2400" dirty="0"/>
              <a:t>, this can be done using </a:t>
            </a:r>
            <a:r>
              <a:rPr lang="en-US" sz="2400" dirty="0" err="1"/>
              <a:t>Bitsandbytes</a:t>
            </a:r>
            <a:r>
              <a:rPr lang="en-US" sz="2400" dirty="0"/>
              <a:t>. This is straightforward and requires only the addition/modifications below:  </a:t>
            </a:r>
          </a:p>
        </p:txBody>
      </p:sp>
      <p:sp>
        <p:nvSpPr>
          <p:cNvPr id="4" name="Date Placeholder 3">
            <a:extLst>
              <a:ext uri="{FF2B5EF4-FFF2-40B4-BE49-F238E27FC236}">
                <a16:creationId xmlns:a16="http://schemas.microsoft.com/office/drawing/2014/main" id="{8517B69E-3A25-4231-45BE-07917C89EE9C}"/>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0A374DA4-175C-B802-A848-4647AC308DAD}"/>
              </a:ext>
            </a:extLst>
          </p:cNvPr>
          <p:cNvSpPr>
            <a:spLocks noGrp="1"/>
          </p:cNvSpPr>
          <p:nvPr>
            <p:ph type="sldNum" sz="quarter" idx="12"/>
          </p:nvPr>
        </p:nvSpPr>
        <p:spPr/>
        <p:txBody>
          <a:bodyPr/>
          <a:lstStyle/>
          <a:p>
            <a:fld id="{ABDA560F-461C-6043-9BC4-489BA92F7161}" type="slidenum">
              <a:rPr lang="en-US" smtClean="0"/>
              <a:t>32</a:t>
            </a:fld>
            <a:endParaRPr lang="en-US"/>
          </a:p>
        </p:txBody>
      </p:sp>
      <p:sp>
        <p:nvSpPr>
          <p:cNvPr id="6" name="Rectangle 5">
            <a:extLst>
              <a:ext uri="{FF2B5EF4-FFF2-40B4-BE49-F238E27FC236}">
                <a16:creationId xmlns:a16="http://schemas.microsoft.com/office/drawing/2014/main" id="{0244F02E-C76E-4278-F86A-504E886AC19C}"/>
              </a:ext>
            </a:extLst>
          </p:cNvPr>
          <p:cNvSpPr/>
          <p:nvPr/>
        </p:nvSpPr>
        <p:spPr>
          <a:xfrm>
            <a:off x="838200" y="3042711"/>
            <a:ext cx="9372600" cy="3006170"/>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from transformers import </a:t>
            </a:r>
            <a:r>
              <a:rPr lang="en-US" sz="1600" dirty="0" err="1">
                <a:solidFill>
                  <a:schemeClr val="tx1"/>
                </a:solidFill>
              </a:rPr>
              <a:t>BitsAndBytesConfig</a:t>
            </a:r>
            <a:endParaRPr lang="en-US" sz="1600" dirty="0">
              <a:solidFill>
                <a:schemeClr val="tx1"/>
              </a:solidFill>
            </a:endParaRPr>
          </a:p>
          <a:p>
            <a:r>
              <a:rPr lang="en-US" sz="1600" dirty="0">
                <a:solidFill>
                  <a:schemeClr val="tx1"/>
                </a:solidFill>
              </a:rPr>
              <a:t>import torch </a:t>
            </a:r>
          </a:p>
          <a:p>
            <a:endParaRPr lang="en-US" sz="1600" dirty="0">
              <a:solidFill>
                <a:schemeClr val="tx1"/>
              </a:solidFill>
            </a:endParaRPr>
          </a:p>
          <a:p>
            <a:r>
              <a:rPr lang="en-US" sz="1600" dirty="0">
                <a:solidFill>
                  <a:schemeClr val="tx1"/>
                </a:solidFill>
              </a:rPr>
              <a:t># Use </a:t>
            </a:r>
            <a:r>
              <a:rPr lang="en-US" sz="1600" dirty="0" err="1">
                <a:solidFill>
                  <a:schemeClr val="tx1"/>
                </a:solidFill>
              </a:rPr>
              <a:t>QLoRA</a:t>
            </a:r>
            <a:r>
              <a:rPr lang="en-US" sz="1600" dirty="0">
                <a:solidFill>
                  <a:schemeClr val="tx1"/>
                </a:solidFill>
              </a:rPr>
              <a:t> or 4-bit quantization </a:t>
            </a:r>
          </a:p>
          <a:p>
            <a:r>
              <a:rPr lang="en-US" sz="1600" dirty="0" err="1">
                <a:solidFill>
                  <a:schemeClr val="tx1"/>
                </a:solidFill>
              </a:rPr>
              <a:t>bnb_config</a:t>
            </a:r>
            <a:r>
              <a:rPr lang="en-US" sz="1600" dirty="0">
                <a:solidFill>
                  <a:schemeClr val="tx1"/>
                </a:solidFill>
              </a:rPr>
              <a:t> = </a:t>
            </a:r>
            <a:r>
              <a:rPr lang="en-US" sz="1600" dirty="0" err="1">
                <a:solidFill>
                  <a:schemeClr val="tx1"/>
                </a:solidFill>
              </a:rPr>
              <a:t>BitsAndBytesConfig</a:t>
            </a:r>
            <a:r>
              <a:rPr lang="en-US" sz="1600" dirty="0">
                <a:solidFill>
                  <a:schemeClr val="tx1"/>
                </a:solidFill>
              </a:rPr>
              <a:t>( load_in_4bit=True,bnb_4bit_quant_type="nf4", bnb_4bit_use_double_quant=True, bnb_4bit_compute_dtype=torch.bfloat16 )</a:t>
            </a:r>
          </a:p>
          <a:p>
            <a:endParaRPr lang="en-US" sz="1600" dirty="0">
              <a:solidFill>
                <a:schemeClr val="tx1"/>
              </a:solidFill>
            </a:endParaRPr>
          </a:p>
          <a:p>
            <a:r>
              <a:rPr lang="en-US" sz="1600" dirty="0">
                <a:solidFill>
                  <a:schemeClr val="tx1"/>
                </a:solidFill>
              </a:rPr>
              <a:t># Load the model onto the GPU and apply quantization using </a:t>
            </a:r>
            <a:r>
              <a:rPr lang="en-US" sz="1600" dirty="0" err="1">
                <a:solidFill>
                  <a:schemeClr val="tx1"/>
                </a:solidFill>
              </a:rPr>
              <a:t>bitsandbytes</a:t>
            </a:r>
            <a:r>
              <a:rPr lang="en-US" sz="1600" dirty="0">
                <a:solidFill>
                  <a:schemeClr val="tx1"/>
                </a:solidFill>
              </a:rPr>
              <a:t> </a:t>
            </a:r>
          </a:p>
          <a:p>
            <a:r>
              <a:rPr lang="en-US" sz="1600" dirty="0">
                <a:solidFill>
                  <a:schemeClr val="tx1"/>
                </a:solidFill>
              </a:rPr>
              <a:t>model = </a:t>
            </a:r>
            <a:r>
              <a:rPr lang="en-US" sz="1600" dirty="0" err="1">
                <a:solidFill>
                  <a:schemeClr val="tx1"/>
                </a:solidFill>
              </a:rPr>
              <a:t>AutoModelForCausalLM.from_pretrained</a:t>
            </a:r>
            <a:r>
              <a:rPr lang="en-US" sz="1600" dirty="0">
                <a:solidFill>
                  <a:schemeClr val="tx1"/>
                </a:solidFill>
              </a:rPr>
              <a:t>(</a:t>
            </a:r>
            <a:r>
              <a:rPr lang="en-US" sz="1600" dirty="0" err="1">
                <a:solidFill>
                  <a:schemeClr val="tx1"/>
                </a:solidFill>
              </a:rPr>
              <a:t>path_to_model</a:t>
            </a:r>
            <a:r>
              <a:rPr lang="en-US" sz="1600" dirty="0">
                <a:solidFill>
                  <a:schemeClr val="tx1"/>
                </a:solidFill>
              </a:rPr>
              <a:t>, </a:t>
            </a:r>
            <a:r>
              <a:rPr lang="en-US" sz="1600" dirty="0" err="1">
                <a:solidFill>
                  <a:schemeClr val="tx1"/>
                </a:solidFill>
              </a:rPr>
              <a:t>device_map</a:t>
            </a:r>
            <a:r>
              <a:rPr lang="en-US" sz="1600" dirty="0">
                <a:solidFill>
                  <a:schemeClr val="tx1"/>
                </a:solidFill>
              </a:rPr>
              <a:t>="</a:t>
            </a:r>
            <a:r>
              <a:rPr lang="en-US" sz="1600" dirty="0" err="1">
                <a:solidFill>
                  <a:schemeClr val="tx1"/>
                </a:solidFill>
              </a:rPr>
              <a:t>cuda</a:t>
            </a:r>
            <a:r>
              <a:rPr lang="en-US" sz="1600" dirty="0">
                <a:solidFill>
                  <a:schemeClr val="tx1"/>
                </a:solidFill>
              </a:rPr>
              <a:t>", </a:t>
            </a:r>
            <a:r>
              <a:rPr lang="en-US" sz="1600" dirty="0" err="1">
                <a:solidFill>
                  <a:schemeClr val="tx1"/>
                </a:solidFill>
              </a:rPr>
              <a:t>quantization_config</a:t>
            </a:r>
            <a:r>
              <a:rPr lang="en-US" sz="1600" dirty="0">
                <a:solidFill>
                  <a:schemeClr val="tx1"/>
                </a:solidFill>
              </a:rPr>
              <a:t>=</a:t>
            </a:r>
            <a:r>
              <a:rPr lang="en-US" sz="1600" dirty="0" err="1">
                <a:solidFill>
                  <a:schemeClr val="tx1"/>
                </a:solidFill>
              </a:rPr>
              <a:t>bnb_config</a:t>
            </a:r>
            <a:r>
              <a:rPr lang="en-US" sz="1600" dirty="0">
                <a:solidFill>
                  <a:schemeClr val="tx1"/>
                </a:solidFill>
              </a:rPr>
              <a:t>, </a:t>
            </a:r>
            <a:r>
              <a:rPr lang="en-US" sz="1600" dirty="0" err="1">
                <a:solidFill>
                  <a:schemeClr val="tx1"/>
                </a:solidFill>
              </a:rPr>
              <a:t>dtype</a:t>
            </a:r>
            <a:r>
              <a:rPr lang="en-US" sz="1600" dirty="0">
                <a:solidFill>
                  <a:schemeClr val="tx1"/>
                </a:solidFill>
              </a:rPr>
              <a:t>=torch.bfloat16)</a:t>
            </a:r>
          </a:p>
        </p:txBody>
      </p:sp>
    </p:spTree>
    <p:extLst>
      <p:ext uri="{BB962C8B-B14F-4D97-AF65-F5344CB8AC3E}">
        <p14:creationId xmlns:p14="http://schemas.microsoft.com/office/powerpoint/2010/main" val="15210059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9FBD8-E992-FC3D-DF99-2103D2490EDC}"/>
              </a:ext>
            </a:extLst>
          </p:cNvPr>
          <p:cNvSpPr>
            <a:spLocks noGrp="1"/>
          </p:cNvSpPr>
          <p:nvPr>
            <p:ph type="title"/>
          </p:nvPr>
        </p:nvSpPr>
        <p:spPr>
          <a:xfrm>
            <a:off x="838200" y="18255"/>
            <a:ext cx="10515600" cy="1325563"/>
          </a:xfrm>
        </p:spPr>
        <p:txBody>
          <a:bodyPr/>
          <a:lstStyle/>
          <a:p>
            <a:r>
              <a:rPr lang="en-US" dirty="0"/>
              <a:t>Streaming to the command line </a:t>
            </a:r>
          </a:p>
        </p:txBody>
      </p:sp>
      <p:sp>
        <p:nvSpPr>
          <p:cNvPr id="3" name="Content Placeholder 2">
            <a:extLst>
              <a:ext uri="{FF2B5EF4-FFF2-40B4-BE49-F238E27FC236}">
                <a16:creationId xmlns:a16="http://schemas.microsoft.com/office/drawing/2014/main" id="{BD652923-90D6-9055-7CB4-BDFB24F14D3C}"/>
              </a:ext>
            </a:extLst>
          </p:cNvPr>
          <p:cNvSpPr>
            <a:spLocks noGrp="1"/>
          </p:cNvSpPr>
          <p:nvPr>
            <p:ph idx="1"/>
          </p:nvPr>
        </p:nvSpPr>
        <p:spPr>
          <a:xfrm>
            <a:off x="838200" y="1884619"/>
            <a:ext cx="10515600" cy="983943"/>
          </a:xfrm>
        </p:spPr>
        <p:txBody>
          <a:bodyPr>
            <a:normAutofit/>
          </a:bodyPr>
          <a:lstStyle/>
          <a:p>
            <a:pPr marL="0" indent="0">
              <a:buNone/>
            </a:pPr>
            <a:r>
              <a:rPr lang="en-US" sz="2400" dirty="0"/>
              <a:t>While in an interactive session, we can stream the output of the LLM in real-time by modifying the “</a:t>
            </a:r>
            <a:r>
              <a:rPr lang="en-US" sz="2400" dirty="0" err="1"/>
              <a:t>model.generate</a:t>
            </a:r>
            <a:r>
              <a:rPr lang="en-US" sz="2400" dirty="0"/>
              <a:t>” call with the following: </a:t>
            </a:r>
          </a:p>
        </p:txBody>
      </p:sp>
      <p:sp>
        <p:nvSpPr>
          <p:cNvPr id="4" name="Date Placeholder 3">
            <a:extLst>
              <a:ext uri="{FF2B5EF4-FFF2-40B4-BE49-F238E27FC236}">
                <a16:creationId xmlns:a16="http://schemas.microsoft.com/office/drawing/2014/main" id="{CACFCA3C-5063-2C43-4740-D99FFE41B8A4}"/>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6B772DE7-F154-05DB-504B-E7BEDEF60A51}"/>
              </a:ext>
            </a:extLst>
          </p:cNvPr>
          <p:cNvSpPr>
            <a:spLocks noGrp="1"/>
          </p:cNvSpPr>
          <p:nvPr>
            <p:ph type="sldNum" sz="quarter" idx="12"/>
          </p:nvPr>
        </p:nvSpPr>
        <p:spPr/>
        <p:txBody>
          <a:bodyPr/>
          <a:lstStyle/>
          <a:p>
            <a:fld id="{ABDA560F-461C-6043-9BC4-489BA92F7161}" type="slidenum">
              <a:rPr lang="en-US" smtClean="0"/>
              <a:t>33</a:t>
            </a:fld>
            <a:endParaRPr lang="en-US"/>
          </a:p>
        </p:txBody>
      </p:sp>
      <p:sp>
        <p:nvSpPr>
          <p:cNvPr id="6" name="Rectangle 5">
            <a:extLst>
              <a:ext uri="{FF2B5EF4-FFF2-40B4-BE49-F238E27FC236}">
                <a16:creationId xmlns:a16="http://schemas.microsoft.com/office/drawing/2014/main" id="{0B839EAE-AD5E-4724-BCB6-0D064B9F842E}"/>
              </a:ext>
            </a:extLst>
          </p:cNvPr>
          <p:cNvSpPr/>
          <p:nvPr/>
        </p:nvSpPr>
        <p:spPr>
          <a:xfrm>
            <a:off x="926690" y="3107020"/>
            <a:ext cx="7737987" cy="1393723"/>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from transformers import </a:t>
            </a:r>
            <a:r>
              <a:rPr lang="en-US" sz="1600" dirty="0" err="1">
                <a:solidFill>
                  <a:schemeClr val="tx1"/>
                </a:solidFill>
              </a:rPr>
              <a:t>TextStreamer</a:t>
            </a:r>
            <a:endParaRPr lang="en-US" sz="1600" dirty="0">
              <a:solidFill>
                <a:schemeClr val="tx1"/>
              </a:solidFill>
            </a:endParaRPr>
          </a:p>
          <a:p>
            <a:endParaRPr lang="en-US" sz="1600" dirty="0">
              <a:solidFill>
                <a:schemeClr val="tx1"/>
              </a:solidFill>
            </a:endParaRPr>
          </a:p>
          <a:p>
            <a:r>
              <a:rPr lang="en-US" sz="1600" dirty="0">
                <a:solidFill>
                  <a:schemeClr val="tx1"/>
                </a:solidFill>
              </a:rPr>
              <a:t>streamer = </a:t>
            </a:r>
            <a:r>
              <a:rPr lang="en-US" sz="1600" dirty="0" err="1">
                <a:solidFill>
                  <a:schemeClr val="tx1"/>
                </a:solidFill>
              </a:rPr>
              <a:t>TextStreamer</a:t>
            </a:r>
            <a:r>
              <a:rPr lang="en-US" sz="1600" dirty="0">
                <a:solidFill>
                  <a:schemeClr val="tx1"/>
                </a:solidFill>
              </a:rPr>
              <a:t>(tokenizer)</a:t>
            </a:r>
          </a:p>
          <a:p>
            <a:r>
              <a:rPr lang="en-US" sz="1600" dirty="0">
                <a:solidFill>
                  <a:schemeClr val="tx1"/>
                </a:solidFill>
              </a:rPr>
              <a:t>output = </a:t>
            </a:r>
            <a:r>
              <a:rPr lang="en-US" sz="1600" dirty="0" err="1">
                <a:solidFill>
                  <a:schemeClr val="tx1"/>
                </a:solidFill>
              </a:rPr>
              <a:t>model.generate</a:t>
            </a:r>
            <a:r>
              <a:rPr lang="en-US" sz="1600" dirty="0">
                <a:solidFill>
                  <a:schemeClr val="tx1"/>
                </a:solidFill>
              </a:rPr>
              <a:t>(**inputs, </a:t>
            </a:r>
            <a:r>
              <a:rPr lang="en-US" sz="1600" dirty="0" err="1">
                <a:solidFill>
                  <a:schemeClr val="tx1"/>
                </a:solidFill>
              </a:rPr>
              <a:t>max_new_tokens</a:t>
            </a:r>
            <a:r>
              <a:rPr lang="en-US" sz="1600" dirty="0">
                <a:solidFill>
                  <a:schemeClr val="tx1"/>
                </a:solidFill>
              </a:rPr>
              <a:t>=200, streamer=streamer)</a:t>
            </a:r>
          </a:p>
        </p:txBody>
      </p:sp>
    </p:spTree>
    <p:extLst>
      <p:ext uri="{BB962C8B-B14F-4D97-AF65-F5344CB8AC3E}">
        <p14:creationId xmlns:p14="http://schemas.microsoft.com/office/powerpoint/2010/main" val="7647248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7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4800" b="1" dirty="0"/>
              <a:t>Thank you! </a:t>
            </a:r>
            <a:endParaRPr sz="4800" b="1" dirty="0"/>
          </a:p>
        </p:txBody>
      </p:sp>
      <p:sp>
        <p:nvSpPr>
          <p:cNvPr id="914" name="Google Shape;914;p78"/>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177800" lvl="0" indent="0" algn="l" rtl="0">
              <a:lnSpc>
                <a:spcPct val="200000"/>
              </a:lnSpc>
              <a:spcBef>
                <a:spcPts val="800"/>
              </a:spcBef>
              <a:spcAft>
                <a:spcPts val="0"/>
              </a:spcAft>
              <a:buClr>
                <a:schemeClr val="dk1"/>
              </a:buClr>
              <a:buSzPts val="1100"/>
              <a:buFont typeface="Arial"/>
              <a:buNone/>
            </a:pPr>
            <a:endParaRPr sz="2600" dirty="0"/>
          </a:p>
          <a:p>
            <a:pPr marL="0" lvl="0" indent="0" algn="l" rtl="0">
              <a:lnSpc>
                <a:spcPct val="200000"/>
              </a:lnSpc>
              <a:spcBef>
                <a:spcPts val="800"/>
              </a:spcBef>
              <a:spcAft>
                <a:spcPts val="0"/>
              </a:spcAft>
              <a:buClr>
                <a:schemeClr val="dk1"/>
              </a:buClr>
              <a:buSzPts val="1100"/>
              <a:buFont typeface="Arial"/>
              <a:buNone/>
            </a:pPr>
            <a:r>
              <a:rPr lang="en-US" sz="3000" u="sng" dirty="0">
                <a:solidFill>
                  <a:schemeClr val="hlink"/>
                </a:solidFill>
                <a:hlinkClick r:id="rId3"/>
              </a:rPr>
              <a:t>http://tinyurl.com/curc-survey18</a:t>
            </a:r>
            <a:endParaRPr sz="3000" dirty="0"/>
          </a:p>
          <a:p>
            <a:pPr marL="0" lvl="0" indent="0" algn="l" rtl="0">
              <a:spcBef>
                <a:spcPts val="1000"/>
              </a:spcBef>
              <a:spcAft>
                <a:spcPts val="0"/>
              </a:spcAft>
              <a:buNone/>
            </a:pPr>
            <a:endParaRPr sz="3300" dirty="0"/>
          </a:p>
        </p:txBody>
      </p:sp>
      <p:sp>
        <p:nvSpPr>
          <p:cNvPr id="915" name="Google Shape;915;p78"/>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34</a:t>
            </a:fld>
            <a:endParaRPr/>
          </a:p>
        </p:txBody>
      </p:sp>
      <p:pic>
        <p:nvPicPr>
          <p:cNvPr id="3" name="Picture 2" descr="A qr code with black squares&#10;&#10;Description automatically generated">
            <a:extLst>
              <a:ext uri="{FF2B5EF4-FFF2-40B4-BE49-F238E27FC236}">
                <a16:creationId xmlns:a16="http://schemas.microsoft.com/office/drawing/2014/main" id="{FB3B42ED-3AFD-2CAE-AC47-A546D553AC65}"/>
              </a:ext>
            </a:extLst>
          </p:cNvPr>
          <p:cNvPicPr>
            <a:picLocks noChangeAspect="1"/>
          </p:cNvPicPr>
          <p:nvPr/>
        </p:nvPicPr>
        <p:blipFill>
          <a:blip r:embed="rId4"/>
          <a:stretch>
            <a:fillRect/>
          </a:stretch>
        </p:blipFill>
        <p:spPr>
          <a:xfrm>
            <a:off x="6907300" y="1690825"/>
            <a:ext cx="4089400" cy="4051300"/>
          </a:xfrm>
          <a:prstGeom prst="rect">
            <a:avLst/>
          </a:prstGeom>
        </p:spPr>
      </p:pic>
      <p:sp>
        <p:nvSpPr>
          <p:cNvPr id="2" name="Google Shape;913;p78">
            <a:extLst>
              <a:ext uri="{FF2B5EF4-FFF2-40B4-BE49-F238E27FC236}">
                <a16:creationId xmlns:a16="http://schemas.microsoft.com/office/drawing/2014/main" id="{6598FD10-7D38-4EBF-DFFC-AF789EAB271B}"/>
              </a:ext>
            </a:extLst>
          </p:cNvPr>
          <p:cNvSpPr txBox="1">
            <a:spLocks/>
          </p:cNvSpPr>
          <p:nvPr/>
        </p:nvSpPr>
        <p:spPr>
          <a:xfrm>
            <a:off x="753093" y="2150994"/>
            <a:ext cx="10515600" cy="1325700"/>
          </a:xfrm>
          <a:prstGeom prst="rect">
            <a:avLst/>
          </a:prstGeom>
        </p:spPr>
        <p:txBody>
          <a:bodyPr spcFirstLastPara="1" vert="horz" wrap="square" lIns="91425" tIns="45700" rIns="91425" bIns="4570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dirty="0"/>
              <a:t>Survey and feedback</a:t>
            </a:r>
          </a:p>
        </p:txBody>
      </p:sp>
      <p:sp>
        <p:nvSpPr>
          <p:cNvPr id="4" name="Date Placeholder 3">
            <a:extLst>
              <a:ext uri="{FF2B5EF4-FFF2-40B4-BE49-F238E27FC236}">
                <a16:creationId xmlns:a16="http://schemas.microsoft.com/office/drawing/2014/main" id="{772815EA-2915-4E51-F36A-8658A77A19B3}"/>
              </a:ext>
            </a:extLst>
          </p:cNvPr>
          <p:cNvSpPr>
            <a:spLocks noGrp="1"/>
          </p:cNvSpPr>
          <p:nvPr>
            <p:ph type="dt" sz="half" idx="10"/>
          </p:nvPr>
        </p:nvSpPr>
        <p:spPr/>
        <p:txBody>
          <a:bodyPr/>
          <a:lstStyle/>
          <a:p>
            <a:pPr algn="ctr"/>
            <a:r>
              <a:rPr lang="en-US"/>
              <a:t>2/6/26</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1C2088-476B-0B3B-6903-3536E6C328D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84E16D-9552-D0C1-9145-BB5BAA931968}"/>
              </a:ext>
            </a:extLst>
          </p:cNvPr>
          <p:cNvSpPr>
            <a:spLocks noGrp="1"/>
          </p:cNvSpPr>
          <p:nvPr>
            <p:ph idx="1"/>
          </p:nvPr>
        </p:nvSpPr>
        <p:spPr>
          <a:xfrm>
            <a:off x="931817" y="1661232"/>
            <a:ext cx="5164183" cy="3535533"/>
          </a:xfrm>
        </p:spPr>
        <p:txBody>
          <a:bodyPr vert="horz" lIns="91440" tIns="45720" rIns="91440" bIns="45720" rtlCol="0" anchor="ctr">
            <a:normAutofit/>
          </a:bodyPr>
          <a:lstStyle/>
          <a:p>
            <a:pPr marL="0" indent="0">
              <a:buNone/>
            </a:pPr>
            <a:r>
              <a:rPr lang="en-US" sz="3200" b="1" dirty="0"/>
              <a:t>Slides:</a:t>
            </a:r>
            <a:r>
              <a:rPr lang="en-US" sz="3200" b="1" dirty="0">
                <a:latin typeface="Century Gothic"/>
              </a:rPr>
              <a:t> </a:t>
            </a:r>
            <a:r>
              <a:rPr lang="en-US" sz="3200" dirty="0">
                <a:solidFill>
                  <a:srgbClr val="0070C0"/>
                </a:solidFill>
                <a:ea typeface="Arial"/>
                <a:cs typeface="Arial"/>
                <a:sym typeface="Arial"/>
              </a:rPr>
              <a:t>https://</a:t>
            </a:r>
            <a:r>
              <a:rPr lang="en-US" sz="3200" dirty="0" err="1">
                <a:solidFill>
                  <a:srgbClr val="0070C0"/>
                </a:solidFill>
                <a:ea typeface="Arial"/>
                <a:cs typeface="Arial"/>
                <a:sym typeface="Arial"/>
              </a:rPr>
              <a:t>github.com</a:t>
            </a:r>
            <a:r>
              <a:rPr lang="en-US" sz="3200" dirty="0">
                <a:solidFill>
                  <a:srgbClr val="0070C0"/>
                </a:solidFill>
                <a:ea typeface="Arial"/>
                <a:cs typeface="Arial"/>
                <a:sym typeface="Arial"/>
              </a:rPr>
              <a:t>/ResearchComputing/</a:t>
            </a:r>
            <a:r>
              <a:rPr lang="en-US" sz="3200" dirty="0" err="1">
                <a:solidFill>
                  <a:srgbClr val="0070C0"/>
                </a:solidFill>
                <a:ea typeface="Arial"/>
                <a:cs typeface="Arial"/>
                <a:sym typeface="Arial"/>
              </a:rPr>
              <a:t>setting_up_llms_on_curc_resources_rc_short_course</a:t>
            </a:r>
            <a:endParaRPr lang="en-US" sz="3200" dirty="0">
              <a:solidFill>
                <a:srgbClr val="0070C0"/>
              </a:solidFill>
              <a:latin typeface="Century Gothic"/>
            </a:endParaRPr>
          </a:p>
        </p:txBody>
      </p:sp>
      <p:sp>
        <p:nvSpPr>
          <p:cNvPr id="4" name="Date Placeholder 3">
            <a:extLst>
              <a:ext uri="{FF2B5EF4-FFF2-40B4-BE49-F238E27FC236}">
                <a16:creationId xmlns:a16="http://schemas.microsoft.com/office/drawing/2014/main" id="{BBD29222-FD42-B516-7F54-D88EDA7A3E74}"/>
              </a:ext>
            </a:extLst>
          </p:cNvPr>
          <p:cNvSpPr>
            <a:spLocks noGrp="1"/>
          </p:cNvSpPr>
          <p:nvPr>
            <p:ph type="dt" sz="half" idx="10"/>
          </p:nvPr>
        </p:nvSpPr>
        <p:spPr/>
        <p:txBody>
          <a:bodyPr/>
          <a:lstStyle/>
          <a:p>
            <a:pPr algn="ctr"/>
            <a:r>
              <a:rPr lang="en-US"/>
              <a:t>2/6/26</a:t>
            </a:r>
            <a:endParaRPr lang="en-US" dirty="0"/>
          </a:p>
        </p:txBody>
      </p:sp>
      <p:sp>
        <p:nvSpPr>
          <p:cNvPr id="7" name="Slide Number Placeholder 6">
            <a:extLst>
              <a:ext uri="{FF2B5EF4-FFF2-40B4-BE49-F238E27FC236}">
                <a16:creationId xmlns:a16="http://schemas.microsoft.com/office/drawing/2014/main" id="{39C35FFA-0921-6BE0-276F-B17ED7BB0C41}"/>
              </a:ext>
            </a:extLst>
          </p:cNvPr>
          <p:cNvSpPr>
            <a:spLocks noGrp="1"/>
          </p:cNvSpPr>
          <p:nvPr>
            <p:ph type="sldNum" sz="quarter" idx="12"/>
          </p:nvPr>
        </p:nvSpPr>
        <p:spPr/>
        <p:txBody>
          <a:bodyPr/>
          <a:lstStyle/>
          <a:p>
            <a:fld id="{ABDA560F-461C-6043-9BC4-489BA92F7161}" type="slidenum">
              <a:rPr lang="en-US" smtClean="0"/>
              <a:t>35</a:t>
            </a:fld>
            <a:endParaRPr lang="en-US"/>
          </a:p>
        </p:txBody>
      </p:sp>
      <p:pic>
        <p:nvPicPr>
          <p:cNvPr id="5" name="Picture 4" descr="A qr code with black squares&#10;&#10;AI-generated content may be incorrect.">
            <a:extLst>
              <a:ext uri="{FF2B5EF4-FFF2-40B4-BE49-F238E27FC236}">
                <a16:creationId xmlns:a16="http://schemas.microsoft.com/office/drawing/2014/main" id="{A8FAC365-46C0-6A12-B6AA-E64427B90DE6}"/>
              </a:ext>
            </a:extLst>
          </p:cNvPr>
          <p:cNvPicPr>
            <a:picLocks noChangeAspect="1"/>
          </p:cNvPicPr>
          <p:nvPr/>
        </p:nvPicPr>
        <p:blipFill>
          <a:blip r:embed="rId2"/>
          <a:stretch>
            <a:fillRect/>
          </a:stretch>
        </p:blipFill>
        <p:spPr>
          <a:xfrm>
            <a:off x="7467600" y="1847652"/>
            <a:ext cx="3333750" cy="3349113"/>
          </a:xfrm>
          <a:prstGeom prst="rect">
            <a:avLst/>
          </a:prstGeom>
        </p:spPr>
      </p:pic>
    </p:spTree>
    <p:extLst>
      <p:ext uri="{BB962C8B-B14F-4D97-AF65-F5344CB8AC3E}">
        <p14:creationId xmlns:p14="http://schemas.microsoft.com/office/powerpoint/2010/main" val="10888776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33201F-B470-4FB6-3E2A-B4F0D1B28558}"/>
              </a:ext>
            </a:extLst>
          </p:cNvPr>
          <p:cNvSpPr>
            <a:spLocks noGrp="1"/>
          </p:cNvSpPr>
          <p:nvPr>
            <p:ph idx="1"/>
          </p:nvPr>
        </p:nvSpPr>
        <p:spPr>
          <a:xfrm>
            <a:off x="931817" y="1661232"/>
            <a:ext cx="5164183" cy="3535533"/>
          </a:xfrm>
        </p:spPr>
        <p:txBody>
          <a:bodyPr vert="horz" lIns="91440" tIns="45720" rIns="91440" bIns="45720" rtlCol="0" anchor="ctr">
            <a:normAutofit/>
          </a:bodyPr>
          <a:lstStyle/>
          <a:p>
            <a:pPr marL="0" indent="0">
              <a:buNone/>
            </a:pPr>
            <a:r>
              <a:rPr lang="en-US" sz="3200" b="1" dirty="0"/>
              <a:t>Slides:</a:t>
            </a:r>
            <a:r>
              <a:rPr lang="en-US" sz="3200" b="1" dirty="0">
                <a:latin typeface="Century Gothic"/>
              </a:rPr>
              <a:t> </a:t>
            </a:r>
            <a:r>
              <a:rPr lang="en-US" sz="3200" dirty="0">
                <a:solidFill>
                  <a:srgbClr val="0070C0"/>
                </a:solidFill>
                <a:ea typeface="Arial"/>
                <a:cs typeface="Arial"/>
                <a:sym typeface="Arial"/>
              </a:rPr>
              <a:t>https://</a:t>
            </a:r>
            <a:r>
              <a:rPr lang="en-US" sz="3200" dirty="0" err="1">
                <a:solidFill>
                  <a:srgbClr val="0070C0"/>
                </a:solidFill>
                <a:ea typeface="Arial"/>
                <a:cs typeface="Arial"/>
                <a:sym typeface="Arial"/>
              </a:rPr>
              <a:t>github.com</a:t>
            </a:r>
            <a:r>
              <a:rPr lang="en-US" sz="3200" dirty="0">
                <a:solidFill>
                  <a:srgbClr val="0070C0"/>
                </a:solidFill>
                <a:ea typeface="Arial"/>
                <a:cs typeface="Arial"/>
                <a:sym typeface="Arial"/>
              </a:rPr>
              <a:t>/ResearchComputing/</a:t>
            </a:r>
            <a:r>
              <a:rPr lang="en-US" sz="3200" dirty="0" err="1">
                <a:solidFill>
                  <a:srgbClr val="0070C0"/>
                </a:solidFill>
                <a:ea typeface="Arial"/>
                <a:cs typeface="Arial"/>
                <a:sym typeface="Arial"/>
              </a:rPr>
              <a:t>setting_up_llms_on_curc_resources_rc_short_course</a:t>
            </a:r>
            <a:endParaRPr lang="en-US" sz="3200" dirty="0">
              <a:solidFill>
                <a:srgbClr val="0070C0"/>
              </a:solidFill>
              <a:latin typeface="Century Gothic"/>
            </a:endParaRPr>
          </a:p>
        </p:txBody>
      </p:sp>
      <p:sp>
        <p:nvSpPr>
          <p:cNvPr id="4" name="Date Placeholder 3">
            <a:extLst>
              <a:ext uri="{FF2B5EF4-FFF2-40B4-BE49-F238E27FC236}">
                <a16:creationId xmlns:a16="http://schemas.microsoft.com/office/drawing/2014/main" id="{5D412731-C520-83F2-BE89-8DEE9214789C}"/>
              </a:ext>
            </a:extLst>
          </p:cNvPr>
          <p:cNvSpPr>
            <a:spLocks noGrp="1"/>
          </p:cNvSpPr>
          <p:nvPr>
            <p:ph type="dt" sz="half" idx="10"/>
          </p:nvPr>
        </p:nvSpPr>
        <p:spPr/>
        <p:txBody>
          <a:bodyPr/>
          <a:lstStyle/>
          <a:p>
            <a:pPr algn="ctr"/>
            <a:r>
              <a:rPr lang="en-US"/>
              <a:t>2/6/26</a:t>
            </a:r>
            <a:endParaRPr lang="en-US" dirty="0"/>
          </a:p>
        </p:txBody>
      </p:sp>
      <p:sp>
        <p:nvSpPr>
          <p:cNvPr id="7" name="Slide Number Placeholder 6">
            <a:extLst>
              <a:ext uri="{FF2B5EF4-FFF2-40B4-BE49-F238E27FC236}">
                <a16:creationId xmlns:a16="http://schemas.microsoft.com/office/drawing/2014/main" id="{CA99CC0F-C097-D682-7893-512CA8823C8D}"/>
              </a:ext>
            </a:extLst>
          </p:cNvPr>
          <p:cNvSpPr>
            <a:spLocks noGrp="1"/>
          </p:cNvSpPr>
          <p:nvPr>
            <p:ph type="sldNum" sz="quarter" idx="12"/>
          </p:nvPr>
        </p:nvSpPr>
        <p:spPr/>
        <p:txBody>
          <a:bodyPr/>
          <a:lstStyle/>
          <a:p>
            <a:fld id="{ABDA560F-461C-6043-9BC4-489BA92F7161}" type="slidenum">
              <a:rPr lang="en-US" smtClean="0"/>
              <a:t>4</a:t>
            </a:fld>
            <a:endParaRPr lang="en-US"/>
          </a:p>
        </p:txBody>
      </p:sp>
      <p:pic>
        <p:nvPicPr>
          <p:cNvPr id="5" name="Picture 4" descr="A qr code with black squares&#10;&#10;AI-generated content may be incorrect.">
            <a:extLst>
              <a:ext uri="{FF2B5EF4-FFF2-40B4-BE49-F238E27FC236}">
                <a16:creationId xmlns:a16="http://schemas.microsoft.com/office/drawing/2014/main" id="{CF62E797-5B12-DCAF-8BF0-4FD4219F72B1}"/>
              </a:ext>
            </a:extLst>
          </p:cNvPr>
          <p:cNvPicPr>
            <a:picLocks noChangeAspect="1"/>
          </p:cNvPicPr>
          <p:nvPr/>
        </p:nvPicPr>
        <p:blipFill>
          <a:blip r:embed="rId2"/>
          <a:stretch>
            <a:fillRect/>
          </a:stretch>
        </p:blipFill>
        <p:spPr>
          <a:xfrm>
            <a:off x="7467600" y="1847652"/>
            <a:ext cx="3333750" cy="3349113"/>
          </a:xfrm>
          <a:prstGeom prst="rect">
            <a:avLst/>
          </a:prstGeom>
        </p:spPr>
      </p:pic>
    </p:spTree>
    <p:extLst>
      <p:ext uri="{BB962C8B-B14F-4D97-AF65-F5344CB8AC3E}">
        <p14:creationId xmlns:p14="http://schemas.microsoft.com/office/powerpoint/2010/main" val="1644030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A5C00-123E-2CD0-AD48-005F02DD9C54}"/>
              </a:ext>
            </a:extLst>
          </p:cNvPr>
          <p:cNvSpPr>
            <a:spLocks noGrp="1"/>
          </p:cNvSpPr>
          <p:nvPr>
            <p:ph type="title"/>
          </p:nvPr>
        </p:nvSpPr>
        <p:spPr/>
        <p:txBody>
          <a:bodyPr/>
          <a:lstStyle/>
          <a:p>
            <a:r>
              <a:rPr lang="en-US" dirty="0"/>
              <a:t>Session Overview </a:t>
            </a:r>
          </a:p>
        </p:txBody>
      </p:sp>
      <p:sp>
        <p:nvSpPr>
          <p:cNvPr id="4" name="Date Placeholder 3">
            <a:extLst>
              <a:ext uri="{FF2B5EF4-FFF2-40B4-BE49-F238E27FC236}">
                <a16:creationId xmlns:a16="http://schemas.microsoft.com/office/drawing/2014/main" id="{5D412731-C520-83F2-BE89-8DEE9214789C}"/>
              </a:ext>
            </a:extLst>
          </p:cNvPr>
          <p:cNvSpPr>
            <a:spLocks noGrp="1"/>
          </p:cNvSpPr>
          <p:nvPr>
            <p:ph type="dt" sz="half" idx="10"/>
          </p:nvPr>
        </p:nvSpPr>
        <p:spPr/>
        <p:txBody>
          <a:bodyPr/>
          <a:lstStyle/>
          <a:p>
            <a:pPr algn="ctr"/>
            <a:r>
              <a:rPr lang="en-US"/>
              <a:t>2/6/26</a:t>
            </a:r>
            <a:endParaRPr lang="en-US" dirty="0"/>
          </a:p>
        </p:txBody>
      </p:sp>
      <p:sp>
        <p:nvSpPr>
          <p:cNvPr id="7" name="Slide Number Placeholder 6">
            <a:extLst>
              <a:ext uri="{FF2B5EF4-FFF2-40B4-BE49-F238E27FC236}">
                <a16:creationId xmlns:a16="http://schemas.microsoft.com/office/drawing/2014/main" id="{CA99CC0F-C097-D682-7893-512CA8823C8D}"/>
              </a:ext>
            </a:extLst>
          </p:cNvPr>
          <p:cNvSpPr>
            <a:spLocks noGrp="1"/>
          </p:cNvSpPr>
          <p:nvPr>
            <p:ph type="sldNum" sz="quarter" idx="12"/>
          </p:nvPr>
        </p:nvSpPr>
        <p:spPr/>
        <p:txBody>
          <a:bodyPr/>
          <a:lstStyle/>
          <a:p>
            <a:fld id="{ABDA560F-461C-6043-9BC4-489BA92F7161}" type="slidenum">
              <a:rPr lang="en-US" smtClean="0"/>
              <a:t>5</a:t>
            </a:fld>
            <a:endParaRPr lang="en-US"/>
          </a:p>
        </p:txBody>
      </p:sp>
      <p:sp>
        <p:nvSpPr>
          <p:cNvPr id="6" name="Content Placeholder 2">
            <a:extLst>
              <a:ext uri="{FF2B5EF4-FFF2-40B4-BE49-F238E27FC236}">
                <a16:creationId xmlns:a16="http://schemas.microsoft.com/office/drawing/2014/main" id="{778BBD0A-0241-6576-40C1-173E66C14EE3}"/>
              </a:ext>
            </a:extLst>
          </p:cNvPr>
          <p:cNvSpPr txBox="1">
            <a:spLocks/>
          </p:cNvSpPr>
          <p:nvPr/>
        </p:nvSpPr>
        <p:spPr>
          <a:xfrm>
            <a:off x="838200" y="1840768"/>
            <a:ext cx="1004976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t>Background on LLMs</a:t>
            </a:r>
          </a:p>
          <a:p>
            <a:r>
              <a:rPr lang="en-US" sz="3200" dirty="0"/>
              <a:t>Accessing CURC hosted LLMs</a:t>
            </a:r>
          </a:p>
          <a:p>
            <a:r>
              <a:rPr lang="en-US" sz="3200" dirty="0"/>
              <a:t>Running </a:t>
            </a:r>
            <a:r>
              <a:rPr lang="en-US" sz="3200" dirty="0" err="1"/>
              <a:t>Ollama</a:t>
            </a:r>
            <a:r>
              <a:rPr lang="en-US" sz="3200" dirty="0"/>
              <a:t> </a:t>
            </a:r>
          </a:p>
          <a:p>
            <a:r>
              <a:rPr lang="en-US" sz="3200" dirty="0"/>
              <a:t>Running Transformers by Hugging Face  </a:t>
            </a:r>
          </a:p>
          <a:p>
            <a:endParaRPr lang="en-US" sz="3200" dirty="0">
              <a:latin typeface="Century Gothic" panose="020B0502020202020204" pitchFamily="34" charset="0"/>
            </a:endParaRPr>
          </a:p>
        </p:txBody>
      </p:sp>
    </p:spTree>
    <p:extLst>
      <p:ext uri="{BB962C8B-B14F-4D97-AF65-F5344CB8AC3E}">
        <p14:creationId xmlns:p14="http://schemas.microsoft.com/office/powerpoint/2010/main" val="229635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92F83F-465F-283A-EBBA-828D95AC2F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242F49-3491-88F8-8BA6-4A34513D4CC8}"/>
              </a:ext>
            </a:extLst>
          </p:cNvPr>
          <p:cNvSpPr>
            <a:spLocks noGrp="1"/>
          </p:cNvSpPr>
          <p:nvPr>
            <p:ph type="title"/>
          </p:nvPr>
        </p:nvSpPr>
        <p:spPr>
          <a:xfrm>
            <a:off x="838200" y="0"/>
            <a:ext cx="10515600" cy="1325563"/>
          </a:xfrm>
        </p:spPr>
        <p:txBody>
          <a:bodyPr/>
          <a:lstStyle/>
          <a:p>
            <a:r>
              <a:rPr lang="en-US" dirty="0"/>
              <a:t>What are LLMs? </a:t>
            </a:r>
          </a:p>
        </p:txBody>
      </p:sp>
      <p:sp>
        <p:nvSpPr>
          <p:cNvPr id="3" name="Content Placeholder 2">
            <a:extLst>
              <a:ext uri="{FF2B5EF4-FFF2-40B4-BE49-F238E27FC236}">
                <a16:creationId xmlns:a16="http://schemas.microsoft.com/office/drawing/2014/main" id="{1112631F-A516-48EE-C4F9-8D66E8B921FC}"/>
              </a:ext>
            </a:extLst>
          </p:cNvPr>
          <p:cNvSpPr>
            <a:spLocks noGrp="1"/>
          </p:cNvSpPr>
          <p:nvPr>
            <p:ph idx="1"/>
          </p:nvPr>
        </p:nvSpPr>
        <p:spPr>
          <a:xfrm>
            <a:off x="838200" y="1933574"/>
            <a:ext cx="10515600" cy="3576680"/>
          </a:xfrm>
        </p:spPr>
        <p:txBody>
          <a:bodyPr>
            <a:normAutofit fontScale="92500" lnSpcReduction="10000"/>
          </a:bodyPr>
          <a:lstStyle/>
          <a:p>
            <a:pPr marL="0" indent="0">
              <a:buNone/>
            </a:pPr>
            <a:r>
              <a:rPr lang="en-US" sz="2400" dirty="0"/>
              <a:t>Large Language Models (LLMs) are types of artificial intelligence models that are trained on large amounts of data, which enables them to “understand” and generate natural language. They are great at: </a:t>
            </a:r>
          </a:p>
          <a:p>
            <a:r>
              <a:rPr lang="en-US" sz="2400" dirty="0"/>
              <a:t>Summarizing material </a:t>
            </a:r>
          </a:p>
          <a:p>
            <a:r>
              <a:rPr lang="en-US" sz="2400" dirty="0"/>
              <a:t>Constructing code (if they are trained for coding tasks)</a:t>
            </a:r>
          </a:p>
          <a:p>
            <a:r>
              <a:rPr lang="en-US" sz="2400" dirty="0"/>
              <a:t>Conversational tasks </a:t>
            </a:r>
          </a:p>
          <a:p>
            <a:r>
              <a:rPr lang="en-US" sz="2400" dirty="0"/>
              <a:t>Generating text</a:t>
            </a:r>
          </a:p>
          <a:p>
            <a:pPr marL="0" indent="0">
              <a:buNone/>
            </a:pPr>
            <a:endParaRPr lang="en-US" sz="2400" dirty="0"/>
          </a:p>
          <a:p>
            <a:pPr marL="0" indent="0">
              <a:buNone/>
            </a:pPr>
            <a:r>
              <a:rPr lang="en-US" sz="2400" dirty="0"/>
              <a:t>When you break it down, LLMs are made possible by multiplication, addition, and non-linear transformations. This allows them to run very quickly on GPUs.</a:t>
            </a:r>
          </a:p>
        </p:txBody>
      </p:sp>
      <p:sp>
        <p:nvSpPr>
          <p:cNvPr id="4" name="Date Placeholder 3">
            <a:extLst>
              <a:ext uri="{FF2B5EF4-FFF2-40B4-BE49-F238E27FC236}">
                <a16:creationId xmlns:a16="http://schemas.microsoft.com/office/drawing/2014/main" id="{E53A895B-695A-0718-439C-2784776909ED}"/>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9E25B5F1-2B38-5AFA-6E14-48AE821D9A84}"/>
              </a:ext>
            </a:extLst>
          </p:cNvPr>
          <p:cNvSpPr>
            <a:spLocks noGrp="1"/>
          </p:cNvSpPr>
          <p:nvPr>
            <p:ph type="sldNum" sz="quarter" idx="12"/>
          </p:nvPr>
        </p:nvSpPr>
        <p:spPr/>
        <p:txBody>
          <a:bodyPr/>
          <a:lstStyle/>
          <a:p>
            <a:fld id="{ABDA560F-461C-6043-9BC4-489BA92F7161}" type="slidenum">
              <a:rPr lang="en-US" smtClean="0"/>
              <a:t>6</a:t>
            </a:fld>
            <a:endParaRPr lang="en-US"/>
          </a:p>
        </p:txBody>
      </p:sp>
    </p:spTree>
    <p:extLst>
      <p:ext uri="{BB962C8B-B14F-4D97-AF65-F5344CB8AC3E}">
        <p14:creationId xmlns:p14="http://schemas.microsoft.com/office/powerpoint/2010/main" val="3698083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A332F-23B4-1BC8-6FEF-1C62540795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C06D2C-F840-7374-F6DB-842FC039CBCC}"/>
              </a:ext>
            </a:extLst>
          </p:cNvPr>
          <p:cNvSpPr>
            <a:spLocks noGrp="1"/>
          </p:cNvSpPr>
          <p:nvPr>
            <p:ph type="title"/>
          </p:nvPr>
        </p:nvSpPr>
        <p:spPr>
          <a:xfrm>
            <a:off x="838200" y="0"/>
            <a:ext cx="10515600" cy="1325563"/>
          </a:xfrm>
        </p:spPr>
        <p:txBody>
          <a:bodyPr/>
          <a:lstStyle/>
          <a:p>
            <a:r>
              <a:rPr lang="en-US" dirty="0"/>
              <a:t>Important Considerations for LLMs </a:t>
            </a:r>
          </a:p>
        </p:txBody>
      </p:sp>
      <p:sp>
        <p:nvSpPr>
          <p:cNvPr id="3" name="Content Placeholder 2">
            <a:extLst>
              <a:ext uri="{FF2B5EF4-FFF2-40B4-BE49-F238E27FC236}">
                <a16:creationId xmlns:a16="http://schemas.microsoft.com/office/drawing/2014/main" id="{41A66F78-6C16-3C5E-989D-0042B6D56C3E}"/>
              </a:ext>
            </a:extLst>
          </p:cNvPr>
          <p:cNvSpPr>
            <a:spLocks noGrp="1"/>
          </p:cNvSpPr>
          <p:nvPr>
            <p:ph idx="1"/>
          </p:nvPr>
        </p:nvSpPr>
        <p:spPr>
          <a:xfrm>
            <a:off x="838200" y="1578077"/>
            <a:ext cx="10515600" cy="4358149"/>
          </a:xfrm>
        </p:spPr>
        <p:txBody>
          <a:bodyPr>
            <a:normAutofit/>
          </a:bodyPr>
          <a:lstStyle/>
          <a:p>
            <a:r>
              <a:rPr lang="en-US" sz="2400" dirty="0"/>
              <a:t>Not all LLMs are equal, some are trained for specific tasks, such as code generation</a:t>
            </a:r>
          </a:p>
          <a:p>
            <a:r>
              <a:rPr lang="en-US" sz="2400" dirty="0"/>
              <a:t>The type of data the LLMs are trained on determines what they can do</a:t>
            </a:r>
          </a:p>
          <a:p>
            <a:r>
              <a:rPr lang="en-US" sz="2400" dirty="0"/>
              <a:t>General models (ChatGPT, Gemini) are great for common knowledge tasks, but can fall short in certain technical areas</a:t>
            </a:r>
          </a:p>
          <a:p>
            <a:r>
              <a:rPr lang="en-US" sz="2400" dirty="0"/>
              <a:t>Bigger is not always better </a:t>
            </a:r>
          </a:p>
          <a:p>
            <a:pPr lvl="1"/>
            <a:r>
              <a:rPr lang="en-US" sz="2000" dirty="0"/>
              <a:t>You can have small LLMs that are extremely performant for a certain task</a:t>
            </a:r>
          </a:p>
          <a:p>
            <a:r>
              <a:rPr lang="en-US" sz="2400" dirty="0"/>
              <a:t>LLMs can “hallucinate”. Put simply, this means they can generate incorrect answers or content that may sound plausible</a:t>
            </a:r>
          </a:p>
          <a:p>
            <a:pPr lvl="1"/>
            <a:r>
              <a:rPr lang="en-US" sz="2000" dirty="0"/>
              <a:t>Don’t treat LLMs as if they are all-knowing! They are not … yet </a:t>
            </a:r>
          </a:p>
          <a:p>
            <a:endParaRPr lang="en-US" sz="2400" dirty="0"/>
          </a:p>
        </p:txBody>
      </p:sp>
      <p:sp>
        <p:nvSpPr>
          <p:cNvPr id="4" name="Date Placeholder 3">
            <a:extLst>
              <a:ext uri="{FF2B5EF4-FFF2-40B4-BE49-F238E27FC236}">
                <a16:creationId xmlns:a16="http://schemas.microsoft.com/office/drawing/2014/main" id="{4D9C9DD7-3B4E-E901-1514-1B0934005E4F}"/>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CFCBD307-E8E5-A41A-4DFF-8D1A24E2D6A7}"/>
              </a:ext>
            </a:extLst>
          </p:cNvPr>
          <p:cNvSpPr>
            <a:spLocks noGrp="1"/>
          </p:cNvSpPr>
          <p:nvPr>
            <p:ph type="sldNum" sz="quarter" idx="12"/>
          </p:nvPr>
        </p:nvSpPr>
        <p:spPr/>
        <p:txBody>
          <a:bodyPr/>
          <a:lstStyle/>
          <a:p>
            <a:fld id="{ABDA560F-461C-6043-9BC4-489BA92F7161}" type="slidenum">
              <a:rPr lang="en-US" smtClean="0"/>
              <a:t>7</a:t>
            </a:fld>
            <a:endParaRPr lang="en-US"/>
          </a:p>
        </p:txBody>
      </p:sp>
    </p:spTree>
    <p:extLst>
      <p:ext uri="{BB962C8B-B14F-4D97-AF65-F5344CB8AC3E}">
        <p14:creationId xmlns:p14="http://schemas.microsoft.com/office/powerpoint/2010/main" val="35251982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9BBBF-BC01-F25F-E1BD-5EF34FADF896}"/>
              </a:ext>
            </a:extLst>
          </p:cNvPr>
          <p:cNvSpPr>
            <a:spLocks noGrp="1"/>
          </p:cNvSpPr>
          <p:nvPr>
            <p:ph type="title"/>
          </p:nvPr>
        </p:nvSpPr>
        <p:spPr>
          <a:xfrm>
            <a:off x="838200" y="0"/>
            <a:ext cx="10515600" cy="1325563"/>
          </a:xfrm>
        </p:spPr>
        <p:txBody>
          <a:bodyPr/>
          <a:lstStyle/>
          <a:p>
            <a:r>
              <a:rPr lang="en-US" dirty="0"/>
              <a:t>Proprietary vs Open-Source LLMs</a:t>
            </a:r>
          </a:p>
        </p:txBody>
      </p:sp>
      <p:sp>
        <p:nvSpPr>
          <p:cNvPr id="3" name="Content Placeholder 2">
            <a:extLst>
              <a:ext uri="{FF2B5EF4-FFF2-40B4-BE49-F238E27FC236}">
                <a16:creationId xmlns:a16="http://schemas.microsoft.com/office/drawing/2014/main" id="{D823411A-EC20-4D3C-B020-6D025ED829E8}"/>
              </a:ext>
            </a:extLst>
          </p:cNvPr>
          <p:cNvSpPr>
            <a:spLocks noGrp="1"/>
          </p:cNvSpPr>
          <p:nvPr>
            <p:ph idx="1"/>
          </p:nvPr>
        </p:nvSpPr>
        <p:spPr>
          <a:xfrm>
            <a:off x="838200" y="1814052"/>
            <a:ext cx="10515600" cy="3333135"/>
          </a:xfrm>
        </p:spPr>
        <p:txBody>
          <a:bodyPr>
            <a:normAutofit lnSpcReduction="10000"/>
          </a:bodyPr>
          <a:lstStyle/>
          <a:p>
            <a:r>
              <a:rPr lang="en-US" sz="2400" dirty="0"/>
              <a:t>Models such as ChatGPT are proprietary and require that you run the model on their dedicated hardware </a:t>
            </a:r>
          </a:p>
          <a:p>
            <a:pPr lvl="1"/>
            <a:r>
              <a:rPr lang="en-US" sz="2000" dirty="0"/>
              <a:t>Pros: these companies have a lot of resources, allowing for quicker access and their models are usually state-of-the-art</a:t>
            </a:r>
          </a:p>
          <a:p>
            <a:pPr lvl="1"/>
            <a:r>
              <a:rPr lang="en-US" sz="2000" dirty="0"/>
              <a:t>Cons: </a:t>
            </a:r>
            <a:r>
              <a:rPr lang="en-US" sz="2000" b="1" u="sng" dirty="0"/>
              <a:t>Data privacy and cost </a:t>
            </a:r>
          </a:p>
          <a:p>
            <a:r>
              <a:rPr lang="en-US" sz="2400" dirty="0"/>
              <a:t>Open-source LLMs can be ran anywhere</a:t>
            </a:r>
          </a:p>
          <a:p>
            <a:pPr lvl="1"/>
            <a:r>
              <a:rPr lang="en-US" sz="2000" dirty="0"/>
              <a:t>Pros: you can run them for free on our resources, your data stays on our system, and there are some very capable open-source models</a:t>
            </a:r>
          </a:p>
          <a:p>
            <a:pPr lvl="1"/>
            <a:r>
              <a:rPr lang="en-US" sz="2000" dirty="0"/>
              <a:t>Cons: proprietary models are not going to be available and complex LLMs can consume a lot of GPU memory   </a:t>
            </a:r>
          </a:p>
        </p:txBody>
      </p:sp>
      <p:sp>
        <p:nvSpPr>
          <p:cNvPr id="4" name="Date Placeholder 3">
            <a:extLst>
              <a:ext uri="{FF2B5EF4-FFF2-40B4-BE49-F238E27FC236}">
                <a16:creationId xmlns:a16="http://schemas.microsoft.com/office/drawing/2014/main" id="{D000BF2D-6A22-DF69-53E2-165D1D419681}"/>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C9D516F7-DDFC-CC79-9099-2A8A6C11664C}"/>
              </a:ext>
            </a:extLst>
          </p:cNvPr>
          <p:cNvSpPr>
            <a:spLocks noGrp="1"/>
          </p:cNvSpPr>
          <p:nvPr>
            <p:ph type="sldNum" sz="quarter" idx="12"/>
          </p:nvPr>
        </p:nvSpPr>
        <p:spPr/>
        <p:txBody>
          <a:bodyPr/>
          <a:lstStyle/>
          <a:p>
            <a:fld id="{ABDA560F-461C-6043-9BC4-489BA92F7161}" type="slidenum">
              <a:rPr lang="en-US" smtClean="0"/>
              <a:t>8</a:t>
            </a:fld>
            <a:endParaRPr lang="en-US"/>
          </a:p>
        </p:txBody>
      </p:sp>
    </p:spTree>
    <p:extLst>
      <p:ext uri="{BB962C8B-B14F-4D97-AF65-F5344CB8AC3E}">
        <p14:creationId xmlns:p14="http://schemas.microsoft.com/office/powerpoint/2010/main" val="10054911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DC9E2A-F919-5A68-B23A-2D50B1E341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993EB2-1A6D-8D2F-80F0-17E4C71F18A2}"/>
              </a:ext>
            </a:extLst>
          </p:cNvPr>
          <p:cNvSpPr>
            <a:spLocks noGrp="1"/>
          </p:cNvSpPr>
          <p:nvPr>
            <p:ph type="title"/>
          </p:nvPr>
        </p:nvSpPr>
        <p:spPr>
          <a:xfrm>
            <a:off x="838200" y="0"/>
            <a:ext cx="10515600" cy="1325563"/>
          </a:xfrm>
        </p:spPr>
        <p:txBody>
          <a:bodyPr/>
          <a:lstStyle/>
          <a:p>
            <a:r>
              <a:rPr lang="en-US" dirty="0"/>
              <a:t>What is an LLM framework? </a:t>
            </a:r>
          </a:p>
        </p:txBody>
      </p:sp>
      <p:sp>
        <p:nvSpPr>
          <p:cNvPr id="3" name="Content Placeholder 2">
            <a:extLst>
              <a:ext uri="{FF2B5EF4-FFF2-40B4-BE49-F238E27FC236}">
                <a16:creationId xmlns:a16="http://schemas.microsoft.com/office/drawing/2014/main" id="{592C9F23-27A0-1702-ACA2-B1922A6F7C4D}"/>
              </a:ext>
            </a:extLst>
          </p:cNvPr>
          <p:cNvSpPr>
            <a:spLocks noGrp="1"/>
          </p:cNvSpPr>
          <p:nvPr>
            <p:ph idx="1"/>
          </p:nvPr>
        </p:nvSpPr>
        <p:spPr>
          <a:xfrm>
            <a:off x="838200" y="1933574"/>
            <a:ext cx="10515600" cy="4061645"/>
          </a:xfrm>
        </p:spPr>
        <p:txBody>
          <a:bodyPr>
            <a:normAutofit/>
          </a:bodyPr>
          <a:lstStyle/>
          <a:p>
            <a:pPr marL="0" indent="0">
              <a:buNone/>
            </a:pPr>
            <a:r>
              <a:rPr lang="en-US" sz="2400" dirty="0"/>
              <a:t>Now that we know why we would like to run an LLM locally, how do we do that? In the past, running an LLM locally took quite a bit of effort. However, now there are several LLM frameworks available. </a:t>
            </a:r>
          </a:p>
          <a:p>
            <a:pPr marL="0" indent="0">
              <a:buNone/>
            </a:pPr>
            <a:endParaRPr lang="en-US" sz="1200" dirty="0"/>
          </a:p>
          <a:p>
            <a:pPr marL="0" indent="0">
              <a:buNone/>
            </a:pPr>
            <a:r>
              <a:rPr lang="en-US" sz="2400" dirty="0"/>
              <a:t>An LLM framework allows for a user-friendly way to access LLMs and utilize them</a:t>
            </a:r>
          </a:p>
          <a:p>
            <a:r>
              <a:rPr lang="en-US" sz="2400" dirty="0"/>
              <a:t>Can enable access to proprietary or local LLMs</a:t>
            </a:r>
          </a:p>
          <a:p>
            <a:r>
              <a:rPr lang="en-US" sz="2400" dirty="0"/>
              <a:t>Can enable running the LLM from the command line or within a script</a:t>
            </a:r>
          </a:p>
        </p:txBody>
      </p:sp>
      <p:sp>
        <p:nvSpPr>
          <p:cNvPr id="4" name="Date Placeholder 3">
            <a:extLst>
              <a:ext uri="{FF2B5EF4-FFF2-40B4-BE49-F238E27FC236}">
                <a16:creationId xmlns:a16="http://schemas.microsoft.com/office/drawing/2014/main" id="{761A1CA0-A5E2-08BC-1A2A-202366038FF9}"/>
              </a:ext>
            </a:extLst>
          </p:cNvPr>
          <p:cNvSpPr>
            <a:spLocks noGrp="1"/>
          </p:cNvSpPr>
          <p:nvPr>
            <p:ph type="dt" sz="half" idx="10"/>
          </p:nvPr>
        </p:nvSpPr>
        <p:spPr/>
        <p:txBody>
          <a:bodyPr/>
          <a:lstStyle/>
          <a:p>
            <a:pPr algn="ctr"/>
            <a:r>
              <a:rPr lang="en-US"/>
              <a:t>2/6/26</a:t>
            </a:r>
          </a:p>
        </p:txBody>
      </p:sp>
      <p:sp>
        <p:nvSpPr>
          <p:cNvPr id="5" name="Slide Number Placeholder 4">
            <a:extLst>
              <a:ext uri="{FF2B5EF4-FFF2-40B4-BE49-F238E27FC236}">
                <a16:creationId xmlns:a16="http://schemas.microsoft.com/office/drawing/2014/main" id="{7EBFCE19-165A-171E-99B8-82F50910C1C6}"/>
              </a:ext>
            </a:extLst>
          </p:cNvPr>
          <p:cNvSpPr>
            <a:spLocks noGrp="1"/>
          </p:cNvSpPr>
          <p:nvPr>
            <p:ph type="sldNum" sz="quarter" idx="12"/>
          </p:nvPr>
        </p:nvSpPr>
        <p:spPr/>
        <p:txBody>
          <a:bodyPr/>
          <a:lstStyle/>
          <a:p>
            <a:fld id="{ABDA560F-461C-6043-9BC4-489BA92F7161}" type="slidenum">
              <a:rPr lang="en-US" smtClean="0"/>
              <a:t>9</a:t>
            </a:fld>
            <a:endParaRPr lang="en-US"/>
          </a:p>
        </p:txBody>
      </p:sp>
    </p:spTree>
    <p:extLst>
      <p:ext uri="{BB962C8B-B14F-4D97-AF65-F5344CB8AC3E}">
        <p14:creationId xmlns:p14="http://schemas.microsoft.com/office/powerpoint/2010/main" val="2312950234"/>
      </p:ext>
    </p:extLst>
  </p:cSld>
  <p:clrMapOvr>
    <a:masterClrMapping/>
  </p:clrMapOvr>
</p:sld>
</file>

<file path=ppt/theme/theme1.xml><?xml version="1.0" encoding="utf-8"?>
<a:theme xmlns:a="http://schemas.openxmlformats.org/drawingml/2006/main" name="CUB Content ">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C7320DB280744439FF1CC777D09ECA4" ma:contentTypeVersion="15" ma:contentTypeDescription="Create a new document." ma:contentTypeScope="" ma:versionID="e50b92032c956cc777cf00ac7d475189">
  <xsd:schema xmlns:xsd="http://www.w3.org/2001/XMLSchema" xmlns:xs="http://www.w3.org/2001/XMLSchema" xmlns:p="http://schemas.microsoft.com/office/2006/metadata/properties" xmlns:ns2="7e49f7d3-8802-46ca-9604-495ce27f67f4" xmlns:ns3="a1519f9a-9d6a-41c1-afc9-552e4069f82f" xmlns:ns4="92c16b9d-8c83-445e-a4f4-1fe3d2f43f13" targetNamespace="http://schemas.microsoft.com/office/2006/metadata/properties" ma:root="true" ma:fieldsID="fcd7cab68a23f1df7b42ced4f3edf141" ns2:_="" ns3:_="" ns4:_="">
    <xsd:import namespace="7e49f7d3-8802-46ca-9604-495ce27f67f4"/>
    <xsd:import namespace="a1519f9a-9d6a-41c1-afc9-552e4069f82f"/>
    <xsd:import namespace="92c16b9d-8c83-445e-a4f4-1fe3d2f43f1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4:TaxCatchAll" minOccurs="0"/>
                <xsd:element ref="ns2:MediaServiceOCR" minOccurs="0"/>
                <xsd:element ref="ns2:MediaServiceGenerationTime" minOccurs="0"/>
                <xsd:element ref="ns2:MediaServiceEventHashCode" minOccurs="0"/>
                <xsd:element ref="ns2:MediaLengthInSecond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e49f7d3-8802-46ca-9604-495ce27f67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52802cc5-2881-4dd7-9d75-38905e9cf7fb"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1519f9a-9d6a-41c1-afc9-552e4069f82f"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2c16b9d-8c83-445e-a4f4-1fe3d2f43f13"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95373c19-887a-4e93-8582-23ebe3fe2f18}" ma:internalName="TaxCatchAll" ma:showField="CatchAllData" ma:web="a1519f9a-9d6a-41c1-afc9-552e4069f82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92c16b9d-8c83-445e-a4f4-1fe3d2f43f13" xsi:nil="true"/>
    <lcf76f155ced4ddcb4097134ff3c332f xmlns="7e49f7d3-8802-46ca-9604-495ce27f67f4">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BBC22CE-40EC-4545-8FE9-90326628051D}">
  <ds:schemaRefs>
    <ds:schemaRef ds:uri="7e49f7d3-8802-46ca-9604-495ce27f67f4"/>
    <ds:schemaRef ds:uri="92c16b9d-8c83-445e-a4f4-1fe3d2f43f13"/>
    <ds:schemaRef ds:uri="a1519f9a-9d6a-41c1-afc9-552e4069f82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AB02FF4-25A1-49FE-9DF7-DD19F525B7FA}">
  <ds:schemaRefs>
    <ds:schemaRef ds:uri="7e49f7d3-8802-46ca-9604-495ce27f67f4"/>
    <ds:schemaRef ds:uri="http://purl.org/dc/dcmitype/"/>
    <ds:schemaRef ds:uri="a1519f9a-9d6a-41c1-afc9-552e4069f82f"/>
    <ds:schemaRef ds:uri="http://purl.org/dc/elements/1.1/"/>
    <ds:schemaRef ds:uri="http://purl.org/dc/terms/"/>
    <ds:schemaRef ds:uri="http://www.w3.org/XML/1998/namespace"/>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92c16b9d-8c83-445e-a4f4-1fe3d2f43f13"/>
  </ds:schemaRefs>
</ds:datastoreItem>
</file>

<file path=customXml/itemProps3.xml><?xml version="1.0" encoding="utf-8"?>
<ds:datastoreItem xmlns:ds="http://schemas.openxmlformats.org/officeDocument/2006/customXml" ds:itemID="{06B4C708-AA43-4CE7-BE2D-F9D9A02F494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28250</TotalTime>
  <Words>2593</Words>
  <Application>Microsoft Macintosh PowerPoint</Application>
  <PresentationFormat>Widescreen</PresentationFormat>
  <Paragraphs>331</Paragraphs>
  <Slides>35</Slides>
  <Notes>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35</vt:i4>
      </vt:variant>
    </vt:vector>
  </HeadingPairs>
  <TitlesOfParts>
    <vt:vector size="43" baseType="lpstr">
      <vt:lpstr>Aptos</vt:lpstr>
      <vt:lpstr>Aptos Display</vt:lpstr>
      <vt:lpstr>Arial</vt:lpstr>
      <vt:lpstr>Atkinson Hyperlegible</vt:lpstr>
      <vt:lpstr>Calibri</vt:lpstr>
      <vt:lpstr>Century Gothic</vt:lpstr>
      <vt:lpstr>CUB Content </vt:lpstr>
      <vt:lpstr>Custom Design</vt:lpstr>
      <vt:lpstr>Setting up LLMs on CURC Resources</vt:lpstr>
      <vt:lpstr>Setting up LLMs on CURC Resources</vt:lpstr>
      <vt:lpstr>PowerPoint Presentation</vt:lpstr>
      <vt:lpstr>PowerPoint Presentation</vt:lpstr>
      <vt:lpstr>Session Overview </vt:lpstr>
      <vt:lpstr>What are LLMs? </vt:lpstr>
      <vt:lpstr>Important Considerations for LLMs </vt:lpstr>
      <vt:lpstr>Proprietary vs Open-Source LLMs</vt:lpstr>
      <vt:lpstr>What is an LLM framework? </vt:lpstr>
      <vt:lpstr>Common LLM Frameworks</vt:lpstr>
      <vt:lpstr>Ollama </vt:lpstr>
      <vt:lpstr>Transformers by Hugging Face  </vt:lpstr>
      <vt:lpstr>What is Quantization and Instruct?</vt:lpstr>
      <vt:lpstr>Before we jump into things … </vt:lpstr>
      <vt:lpstr>PowerPoint Presentation</vt:lpstr>
      <vt:lpstr>What resources should you run on?</vt:lpstr>
      <vt:lpstr>Accessing CURC hosted LLMs</vt:lpstr>
      <vt:lpstr>CURC hosted Ollama Compatible LLMs</vt:lpstr>
      <vt:lpstr>CURC hosted Transformer Compatible LLMs</vt:lpstr>
      <vt:lpstr>Using CURC’s Ollama install  </vt:lpstr>
      <vt:lpstr>Useful Ollama Commands </vt:lpstr>
      <vt:lpstr>Accessing Ollama in Python </vt:lpstr>
      <vt:lpstr>Example Ollama Python script  </vt:lpstr>
      <vt:lpstr>Installing Ollama</vt:lpstr>
      <vt:lpstr>Transformers by Hugging Face  </vt:lpstr>
      <vt:lpstr>PowerPoint Presentation</vt:lpstr>
      <vt:lpstr>Using CURC’s Transformers install  </vt:lpstr>
      <vt:lpstr>Installing Transformers</vt:lpstr>
      <vt:lpstr>Downloading models </vt:lpstr>
      <vt:lpstr>Example Transformers Python script  </vt:lpstr>
      <vt:lpstr>Example Transformers Python script  </vt:lpstr>
      <vt:lpstr>Adding Quantization </vt:lpstr>
      <vt:lpstr>Streaming to the command line </vt:lpstr>
      <vt:lpstr>Thank you!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CURC Alpine Allocations</dc:title>
  <dc:creator>Layla Freeborn</dc:creator>
  <cp:lastModifiedBy>Brandon Reyes</cp:lastModifiedBy>
  <cp:revision>101</cp:revision>
  <dcterms:created xsi:type="dcterms:W3CDTF">2023-01-13T17:07:22Z</dcterms:created>
  <dcterms:modified xsi:type="dcterms:W3CDTF">2026-02-05T21:56:31Z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0x010100DC7320DB280744439FF1CC777D09ECA4</vt:lpwstr>
  </property>
</Properties>
</file>